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8"/>
  </p:notesMasterIdLst>
  <p:sldIdLst>
    <p:sldId id="258" r:id="rId2"/>
    <p:sldId id="259" r:id="rId3"/>
    <p:sldId id="348" r:id="rId4"/>
    <p:sldId id="260" r:id="rId5"/>
    <p:sldId id="301" r:id="rId6"/>
    <p:sldId id="304" r:id="rId7"/>
    <p:sldId id="343" r:id="rId8"/>
    <p:sldId id="344" r:id="rId9"/>
    <p:sldId id="302" r:id="rId10"/>
    <p:sldId id="289" r:id="rId11"/>
    <p:sldId id="340" r:id="rId12"/>
    <p:sldId id="341" r:id="rId13"/>
    <p:sldId id="342" r:id="rId14"/>
    <p:sldId id="345" r:id="rId15"/>
    <p:sldId id="346" r:id="rId16"/>
    <p:sldId id="347" r:id="rId17"/>
    <p:sldId id="349" r:id="rId18"/>
    <p:sldId id="262" r:id="rId19"/>
    <p:sldId id="261" r:id="rId20"/>
    <p:sldId id="350" r:id="rId21"/>
    <p:sldId id="351" r:id="rId22"/>
    <p:sldId id="352" r:id="rId23"/>
    <p:sldId id="353" r:id="rId24"/>
    <p:sldId id="354" r:id="rId25"/>
    <p:sldId id="355" r:id="rId26"/>
    <p:sldId id="263" r:id="rId27"/>
    <p:sldId id="356" r:id="rId28"/>
    <p:sldId id="357" r:id="rId29"/>
    <p:sldId id="358" r:id="rId30"/>
    <p:sldId id="360" r:id="rId31"/>
    <p:sldId id="361" r:id="rId32"/>
    <p:sldId id="363" r:id="rId33"/>
    <p:sldId id="367" r:id="rId34"/>
    <p:sldId id="368" r:id="rId35"/>
    <p:sldId id="267" r:id="rId36"/>
    <p:sldId id="268" r:id="rId37"/>
    <p:sldId id="271" r:id="rId38"/>
    <p:sldId id="369" r:id="rId39"/>
    <p:sldId id="273" r:id="rId40"/>
    <p:sldId id="274" r:id="rId41"/>
    <p:sldId id="364" r:id="rId42"/>
    <p:sldId id="264" r:id="rId43"/>
    <p:sldId id="370" r:id="rId44"/>
    <p:sldId id="371" r:id="rId45"/>
    <p:sldId id="372" r:id="rId46"/>
    <p:sldId id="377" r:id="rId47"/>
    <p:sldId id="376" r:id="rId48"/>
    <p:sldId id="378" r:id="rId49"/>
    <p:sldId id="379" r:id="rId50"/>
    <p:sldId id="381" r:id="rId51"/>
    <p:sldId id="382" r:id="rId52"/>
    <p:sldId id="373" r:id="rId53"/>
    <p:sldId id="374" r:id="rId54"/>
    <p:sldId id="375" r:id="rId55"/>
    <p:sldId id="380" r:id="rId56"/>
    <p:sldId id="384" r:id="rId57"/>
    <p:sldId id="276" r:id="rId58"/>
    <p:sldId id="277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418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281" r:id="rId82"/>
    <p:sldId id="290" r:id="rId83"/>
    <p:sldId id="283" r:id="rId84"/>
    <p:sldId id="291" r:id="rId85"/>
    <p:sldId id="292" r:id="rId86"/>
    <p:sldId id="293" r:id="rId87"/>
    <p:sldId id="294" r:id="rId88"/>
    <p:sldId id="296" r:id="rId89"/>
    <p:sldId id="297" r:id="rId90"/>
    <p:sldId id="285" r:id="rId91"/>
    <p:sldId id="446" r:id="rId92"/>
    <p:sldId id="286" r:id="rId93"/>
    <p:sldId id="287" r:id="rId94"/>
    <p:sldId id="447" r:id="rId95"/>
    <p:sldId id="448" r:id="rId96"/>
    <p:sldId id="449" r:id="rId97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>
      <p:cViewPr varScale="1">
        <p:scale>
          <a:sx n="73" d="100"/>
          <a:sy n="73" d="100"/>
        </p:scale>
        <p:origin x="4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E30C-6FCC-4D68-889C-61DBBB4BBB87}" type="datetimeFigureOut">
              <a:rPr lang="it-IT" smtClean="0"/>
              <a:t>09/05/2018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58E4C-81C7-4853-BBB7-249581E1B6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794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2F66F622-9F9E-4382-93EF-DB0B7448810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92150"/>
            <a:ext cx="12192000" cy="71438"/>
          </a:xfrm>
          <a:prstGeom prst="rect">
            <a:avLst/>
          </a:prstGeom>
          <a:gradFill rotWithShape="1">
            <a:gsLst>
              <a:gs pos="0">
                <a:srgbClr val="009999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E561134-9D78-4D68-BD42-80BF509310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165850"/>
            <a:ext cx="12192000" cy="71438"/>
          </a:xfrm>
          <a:prstGeom prst="rect">
            <a:avLst/>
          </a:prstGeom>
          <a:gradFill rotWithShape="1">
            <a:gsLst>
              <a:gs pos="0">
                <a:srgbClr val="009999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565400"/>
            <a:ext cx="10363200" cy="103505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B1687A-0E99-4710-92B1-FAE5E8BF19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48C20-9313-41D9-A26D-888D50119F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235201" y="6248400"/>
            <a:ext cx="7584017" cy="3317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F38D8-FD9B-403B-AFDF-0E3716816A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1875CDC-4DD2-4CB4-A697-E954F59E49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6" y="1021598"/>
            <a:ext cx="1545508" cy="12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1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E52C8E3-80C1-4BE7-B818-E96F0B04B4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49478E4-0D5E-46BD-A68F-B08AD01E92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335DB8C-CA69-4668-89B4-347E6D8418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247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54017" y="115888"/>
            <a:ext cx="2743200" cy="575151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24417" y="115888"/>
            <a:ext cx="8026400" cy="5751512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D8C8A0F-FBFE-4985-92E1-DFF22EFFC8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2DC04C4-23D9-476A-AC32-1499A51842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786B024-AA57-423D-891C-4560A17A0E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395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  <a:lvl2pPr marL="742950" indent="-28575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D340B96-E3AF-4CD1-B22D-D32EEB8D2F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13B513D-9A35-40F7-A837-AA516FB48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EAE5BB2-5EBD-48B3-849E-0B7233F44C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216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A126054-C08B-4D94-A300-2C3AA9B3C6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A4A711E-C3F0-4273-A209-19A6605B42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B96D76D-2FEC-40C3-90E7-386B7605E0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27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4417" y="13414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12417" y="13414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CD38C67-62DF-4C10-AFCD-27CD68F8AA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8B9B552-3A66-4287-9B84-5E3362AB7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59D8FC8-C1C4-40C7-B6C5-AB5DB82240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729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9C37FF2-54A3-4F0B-989F-CB2ED7AA4C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13F494C-8E8A-412F-BDCE-9C60B59291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A208440-759F-4A62-A738-9D4959051C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825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537270B-B5F3-458E-B27B-04BD7BC3B1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CDE415C-E614-49E1-80DC-29BC1793A8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D7D2E0A-3A86-433B-B82C-85F8885D3E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670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FBD80C3-A2BB-4946-A617-8D7F2CC382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A6B80F5-2DC7-4B7D-915F-0B508F493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8D739AF-76CB-43A0-A2FF-A94D176DFA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698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E18068-52FD-4CA6-9585-2298365D2D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0E1311F-7D51-4AB7-BF56-57742D6D47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D6E048C-B1D6-4E34-8E93-D219EAF72B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684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3B43825-4DA7-40C3-B101-639D4DCBC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65E6C1E-6B83-43F1-A72D-41117309B6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Alberto Ferrari – Programmazione di applicazioni SW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E450D81-6DD3-4C35-B26D-CB269A11E1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84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1773B77-5FEE-4CDC-9116-E72B4D800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07834" y="115889"/>
            <a:ext cx="623993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Fare clic per modificare lo stile del titolo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693FB291-86A3-4054-9672-4B6DED592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629" y="148908"/>
            <a:ext cx="239606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ctr">
              <a:defRPr/>
            </a:pPr>
            <a:r>
              <a:rPr lang="it-IT" sz="1300" b="1" dirty="0">
                <a:solidFill>
                  <a:srgbClr val="003399"/>
                </a:solidFill>
                <a:effectLst/>
                <a:latin typeface="Century Schoolbook" panose="02040604050505020304" pitchFamily="18" charset="0"/>
              </a:rPr>
              <a:t>Ingegneria dei</a:t>
            </a:r>
          </a:p>
          <a:p>
            <a:pPr algn="ctr">
              <a:defRPr/>
            </a:pPr>
            <a:r>
              <a:rPr lang="it-IT" sz="1300" b="1" dirty="0">
                <a:solidFill>
                  <a:srgbClr val="003399"/>
                </a:solidFill>
                <a:effectLst/>
                <a:latin typeface="Century Schoolbook" panose="02040604050505020304" pitchFamily="18" charset="0"/>
              </a:rPr>
              <a:t>Sistemi Informativi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BAABCF-16D2-47C9-BE26-0CCC54F1EB4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50900"/>
            <a:ext cx="12192000" cy="71438"/>
          </a:xfrm>
          <a:prstGeom prst="rect">
            <a:avLst/>
          </a:prstGeom>
          <a:gradFill rotWithShape="1">
            <a:gsLst>
              <a:gs pos="0">
                <a:srgbClr val="009999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>
              <a:latin typeface="Century Schoolbook" panose="02040604050505020304" pitchFamily="18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73292A6C-FBA7-4442-8427-7A8A8F616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341438"/>
            <a:ext cx="109728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6152" name="Rectangle 8">
            <a:extLst>
              <a:ext uri="{FF2B5EF4-FFF2-40B4-BE49-F238E27FC236}">
                <a16:creationId xmlns:a16="http://schemas.microsoft.com/office/drawing/2014/main" id="{53A60772-B15E-497F-AD24-089024883B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33000" y="6410325"/>
            <a:ext cx="154940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u="none" smtClean="0">
                <a:solidFill>
                  <a:schemeClr val="accent2"/>
                </a:solidFill>
                <a:effectLst/>
                <a:latin typeface="Century Schoolbook" panose="02040604050505020304" pitchFamily="18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153" name="Rectangle 9">
            <a:extLst>
              <a:ext uri="{FF2B5EF4-FFF2-40B4-BE49-F238E27FC236}">
                <a16:creationId xmlns:a16="http://schemas.microsoft.com/office/drawing/2014/main" id="{CFEAE2EE-E388-4267-9303-123C161F47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35201" y="6324600"/>
            <a:ext cx="7584017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smtClean="0">
                <a:solidFill>
                  <a:schemeClr val="accent2"/>
                </a:solidFill>
                <a:effectLst/>
                <a:latin typeface="Century Schoolbook" panose="02040604050505020304" pitchFamily="18" charset="0"/>
              </a:defRPr>
            </a:lvl1pPr>
          </a:lstStyle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A93910EE-4A98-46A9-A410-F7F1F0BA78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410325"/>
            <a:ext cx="1598083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chemeClr val="accent2"/>
                </a:solidFill>
                <a:effectLst/>
                <a:latin typeface="Century Schoolbook" panose="02040604050505020304" pitchFamily="18" charset="0"/>
              </a:defRPr>
            </a:lvl1pPr>
          </a:lstStyle>
          <a:p>
            <a:pPr>
              <a:defRPr/>
            </a:pPr>
            <a:r>
              <a:rPr lang="it-IT"/>
              <a:t>1</a:t>
            </a:r>
            <a:endParaRPr lang="it-IT" dirty="0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34F2246F-A59A-4D4C-8D97-ED0D528D3F6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165850"/>
            <a:ext cx="12192000" cy="71438"/>
          </a:xfrm>
          <a:prstGeom prst="rect">
            <a:avLst/>
          </a:prstGeom>
          <a:gradFill rotWithShape="1">
            <a:gsLst>
              <a:gs pos="0">
                <a:srgbClr val="009999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t-IT" altLang="it-IT">
              <a:latin typeface="Century Schoolbook" panose="020406040505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02A79F-BC85-4F79-988F-880CEF01FDE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0" y="110952"/>
            <a:ext cx="782050" cy="60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/>
          <a:latin typeface="Century Schoolbook" panose="020406040505050203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entury Schoolbook" panose="020406040505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entury Schoolbook" panose="020406040505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entury Schoolbook" panose="020406040505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entury Schoolbook" panose="020406040505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9D2DA75-9C1A-462F-BE98-0D4187F89D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latin typeface="Century Schoolbook" panose="02040604050505020304" pitchFamily="18" charset="0"/>
              </a:rPr>
              <a:t>Alberto Ferrari – Programmazione di applicazioni SW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74884C2-CF73-446F-AD74-880598EB12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19289" y="2130425"/>
            <a:ext cx="8353425" cy="2306638"/>
          </a:xfrm>
        </p:spPr>
        <p:txBody>
          <a:bodyPr/>
          <a:lstStyle/>
          <a:p>
            <a:pPr eaLnBrk="1" hangingPunct="1">
              <a:defRPr/>
            </a:pPr>
            <a:r>
              <a:rPr lang="it-IT" sz="2800" dirty="0"/>
              <a:t>introduzione ai </a:t>
            </a:r>
            <a:br>
              <a:rPr lang="it-IT" sz="2800" dirty="0"/>
            </a:br>
            <a:r>
              <a:rPr lang="it-IT" sz="2800" dirty="0"/>
              <a:t>sistemi operativi</a:t>
            </a:r>
            <a:r>
              <a:rPr lang="it-IT" dirty="0">
                <a:latin typeface="Century Schoolbook" panose="02040604050505020304" pitchFamily="18" charset="0"/>
              </a:rPr>
              <a:t> </a:t>
            </a:r>
            <a:br>
              <a:rPr lang="it-IT" dirty="0">
                <a:latin typeface="Century Schoolbook" panose="02040604050505020304" pitchFamily="18" charset="0"/>
              </a:rPr>
            </a:br>
            <a:br>
              <a:rPr lang="it-IT" dirty="0">
                <a:latin typeface="Century Schoolbook" panose="02040604050505020304" pitchFamily="18" charset="0"/>
              </a:rPr>
            </a:br>
            <a:r>
              <a:rPr lang="it-IT" sz="1800" i="1" dirty="0">
                <a:solidFill>
                  <a:schemeClr val="tx1"/>
                </a:solidFill>
                <a:latin typeface="Century Schoolbook" panose="02040604050505020304" pitchFamily="18" charset="0"/>
              </a:rPr>
              <a:t>Alberto Ferrari</a:t>
            </a:r>
            <a:endParaRPr lang="it-IT" i="1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interfaccia utente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tutti i sistemi operativi implementano dei meccanismi per rendere agevole l’</a:t>
            </a:r>
            <a:r>
              <a:rPr lang="it-IT" b="1" i="1" dirty="0"/>
              <a:t>utilizzo del sistema </a:t>
            </a:r>
            <a:r>
              <a:rPr lang="it-IT" dirty="0"/>
              <a:t>da parte degli utente</a:t>
            </a:r>
          </a:p>
          <a:p>
            <a:pPr lvl="1"/>
            <a:r>
              <a:rPr lang="it-IT" b="1" i="1" dirty="0"/>
              <a:t>interfaccia utente</a:t>
            </a:r>
          </a:p>
          <a:p>
            <a:pPr lvl="1"/>
            <a:r>
              <a:rPr lang="it-IT" dirty="0"/>
              <a:t>consentire all'utente di accedere al sistema tramite un meccanismo di autenticazione (</a:t>
            </a:r>
            <a:r>
              <a:rPr lang="it-IT" b="1" i="1" dirty="0"/>
              <a:t>login</a:t>
            </a:r>
            <a:r>
              <a:rPr lang="it-IT" dirty="0"/>
              <a:t>), o di interrompere l’attività del sistema (</a:t>
            </a:r>
            <a:r>
              <a:rPr lang="it-IT" b="1" i="1" dirty="0"/>
              <a:t>logoff</a:t>
            </a:r>
            <a:r>
              <a:rPr lang="it-IT" dirty="0"/>
              <a:t> e/o </a:t>
            </a:r>
            <a:r>
              <a:rPr lang="it-IT" b="1" i="1" dirty="0" err="1"/>
              <a:t>shutdown</a:t>
            </a:r>
            <a:r>
              <a:rPr lang="it-IT" dirty="0"/>
              <a:t>)</a:t>
            </a:r>
            <a:endParaRPr lang="it-IT" b="1" i="1" dirty="0"/>
          </a:p>
          <a:p>
            <a:r>
              <a:rPr lang="it-IT" b="1" i="1" dirty="0"/>
              <a:t>interfaccia testuale</a:t>
            </a:r>
          </a:p>
          <a:p>
            <a:pPr lvl="1"/>
            <a:r>
              <a:rPr lang="it-IT" dirty="0"/>
              <a:t>interprete dei comandi (</a:t>
            </a:r>
            <a:r>
              <a:rPr lang="it-IT" b="1" i="1" dirty="0" err="1"/>
              <a:t>shell</a:t>
            </a:r>
            <a:r>
              <a:rPr lang="it-IT" dirty="0"/>
              <a:t>)</a:t>
            </a:r>
          </a:p>
          <a:p>
            <a:pPr lvl="1"/>
            <a:r>
              <a:rPr lang="en-US" b="1" i="1" dirty="0"/>
              <a:t>command line interface </a:t>
            </a:r>
          </a:p>
          <a:p>
            <a:r>
              <a:rPr lang="it-IT" b="1" i="1" dirty="0"/>
              <a:t>interfaccia grafica </a:t>
            </a:r>
            <a:r>
              <a:rPr lang="it-IT" dirty="0"/>
              <a:t>(a finestre):</a:t>
            </a:r>
          </a:p>
          <a:p>
            <a:pPr lvl="1"/>
            <a:r>
              <a:rPr lang="it-IT" dirty="0"/>
              <a:t>l’output dei vari programmi viene visualizzato in maniera grafica all’interno di finestre</a:t>
            </a:r>
          </a:p>
          <a:p>
            <a:pPr lvl="1"/>
            <a:r>
              <a:rPr lang="it-IT" dirty="0"/>
              <a:t>l’utilizzo di immagini rende </a:t>
            </a:r>
            <a:r>
              <a:rPr lang="it-IT" b="1" i="1" dirty="0"/>
              <a:t>più intuitivo </a:t>
            </a:r>
            <a:r>
              <a:rPr lang="it-IT" dirty="0"/>
              <a:t>l’uso del calcolatore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Alberto Ferrari – Programmazione di applicazioni SW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49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0284E-C823-4E19-88CD-E4F1CB31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interfaccia testuale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702255-DE44-479B-B59B-A13B3D39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2050" name="Picture 2" descr="Immagine correlata">
            <a:extLst>
              <a:ext uri="{FF2B5EF4-FFF2-40B4-BE49-F238E27FC236}">
                <a16:creationId xmlns:a16="http://schemas.microsoft.com/office/drawing/2014/main" id="{3A301F1C-B8C6-46E5-8C09-63F0FB0C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8" y="1428577"/>
            <a:ext cx="4280843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isultati immagini per mac os shell">
            <a:extLst>
              <a:ext uri="{FF2B5EF4-FFF2-40B4-BE49-F238E27FC236}">
                <a16:creationId xmlns:a16="http://schemas.microsoft.com/office/drawing/2014/main" id="{E50C3EF8-A039-426C-BA1F-BD4492FDA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1162" r="3409" b="2613"/>
          <a:stretch/>
        </p:blipFill>
        <p:spPr bwMode="auto">
          <a:xfrm>
            <a:off x="2423592" y="2371613"/>
            <a:ext cx="4343774" cy="31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 di una semplice sessione BASH su Gentoo GNU/Linux">
            <a:extLst>
              <a:ext uri="{FF2B5EF4-FFF2-40B4-BE49-F238E27FC236}">
                <a16:creationId xmlns:a16="http://schemas.microsoft.com/office/drawing/2014/main" id="{A68D983A-BE1C-4860-BFC1-E73DE5A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138436"/>
            <a:ext cx="3365857" cy="458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4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isultati immagini per android tablet png">
            <a:extLst>
              <a:ext uri="{FF2B5EF4-FFF2-40B4-BE49-F238E27FC236}">
                <a16:creationId xmlns:a16="http://schemas.microsoft.com/office/drawing/2014/main" id="{F268F8A3-0E57-4C9B-ACA0-3876CE2E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861048"/>
            <a:ext cx="3074562" cy="22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magine correlata">
            <a:extLst>
              <a:ext uri="{FF2B5EF4-FFF2-40B4-BE49-F238E27FC236}">
                <a16:creationId xmlns:a16="http://schemas.microsoft.com/office/drawing/2014/main" id="{2FF3B068-4E59-4C5D-AB9E-E0B4FF52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178" y="1067206"/>
            <a:ext cx="2771680" cy="2027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3DC163E8-78E0-445E-B827-F6FA41FE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interfaccia grafica</a:t>
            </a:r>
            <a:br>
              <a:rPr lang="it-IT" sz="2800" dirty="0"/>
            </a:br>
            <a:r>
              <a:rPr lang="it-IT" sz="2800" dirty="0" err="1"/>
              <a:t>Graphic</a:t>
            </a:r>
            <a:r>
              <a:rPr lang="it-IT" sz="2800" dirty="0"/>
              <a:t> User Interface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D3F511-43C3-4888-9D90-02B00DE6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3076" name="Picture 4" descr="Immagine correlata">
            <a:extLst>
              <a:ext uri="{FF2B5EF4-FFF2-40B4-BE49-F238E27FC236}">
                <a16:creationId xmlns:a16="http://schemas.microsoft.com/office/drawing/2014/main" id="{559823E6-8031-4A0B-A4CA-FCD281A7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4" y="1124744"/>
            <a:ext cx="5089821" cy="2861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ubuntu 18.04 desktop">
            <a:extLst>
              <a:ext uri="{FF2B5EF4-FFF2-40B4-BE49-F238E27FC236}">
                <a16:creationId xmlns:a16="http://schemas.microsoft.com/office/drawing/2014/main" id="{D4F2ED05-3B0D-4D8A-B210-0AC9ED37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82" y="1689794"/>
            <a:ext cx="4493298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isultati immagini per mac osx high sierra windows">
            <a:extLst>
              <a:ext uri="{FF2B5EF4-FFF2-40B4-BE49-F238E27FC236}">
                <a16:creationId xmlns:a16="http://schemas.microsoft.com/office/drawing/2014/main" id="{17E36CD2-8107-4336-BF92-BC3FD379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477585"/>
            <a:ext cx="4723953" cy="353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1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9AF25B-1A4C-460A-9818-C9E746B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interprete dei comandi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34189D-91CF-4783-81E4-D772F3621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richieste dell'utente al Sistema Operativo sono fatte </a:t>
            </a:r>
          </a:p>
          <a:p>
            <a:pPr lvl="1"/>
            <a:r>
              <a:rPr lang="it-IT" b="1" i="1" dirty="0"/>
              <a:t>digitando</a:t>
            </a:r>
            <a:r>
              <a:rPr lang="it-IT" dirty="0"/>
              <a:t> i comandi nelle interfacce a carattere </a:t>
            </a:r>
          </a:p>
          <a:p>
            <a:pPr lvl="2"/>
            <a:r>
              <a:rPr lang="it-IT" dirty="0"/>
              <a:t>interfacce </a:t>
            </a:r>
            <a:r>
              <a:rPr lang="it-IT" b="1" i="1" dirty="0"/>
              <a:t>a riga di comando </a:t>
            </a:r>
            <a:r>
              <a:rPr lang="it-IT" dirty="0"/>
              <a:t>(</a:t>
            </a:r>
            <a:r>
              <a:rPr lang="it-IT" b="1" i="1" dirty="0" err="1"/>
              <a:t>c</a:t>
            </a:r>
            <a:r>
              <a:rPr lang="it-IT" dirty="0" err="1"/>
              <a:t>ommand</a:t>
            </a:r>
            <a:r>
              <a:rPr lang="it-IT" dirty="0"/>
              <a:t> </a:t>
            </a:r>
            <a:r>
              <a:rPr lang="it-IT" b="1" i="1" dirty="0"/>
              <a:t>l</a:t>
            </a:r>
            <a:r>
              <a:rPr lang="it-IT" dirty="0"/>
              <a:t>ine </a:t>
            </a:r>
            <a:r>
              <a:rPr lang="it-IT" b="1" i="1" dirty="0" err="1"/>
              <a:t>i</a:t>
            </a:r>
            <a:r>
              <a:rPr lang="it-IT" dirty="0" err="1"/>
              <a:t>nterface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selezionando oggetti con il mouse nelle interfacce grafiche </a:t>
            </a:r>
          </a:p>
          <a:p>
            <a:pPr lvl="2"/>
            <a:r>
              <a:rPr lang="it-IT" b="1" i="1" dirty="0" err="1"/>
              <a:t>g</a:t>
            </a:r>
            <a:r>
              <a:rPr lang="it-IT" dirty="0" err="1"/>
              <a:t>raphic</a:t>
            </a:r>
            <a:r>
              <a:rPr lang="it-IT" dirty="0"/>
              <a:t> </a:t>
            </a:r>
            <a:r>
              <a:rPr lang="it-IT" b="1" i="1" dirty="0"/>
              <a:t>u</a:t>
            </a:r>
            <a:r>
              <a:rPr lang="it-IT" dirty="0"/>
              <a:t>ser </a:t>
            </a:r>
            <a:r>
              <a:rPr lang="it-IT" b="1" i="1" dirty="0" err="1"/>
              <a:t>i</a:t>
            </a:r>
            <a:r>
              <a:rPr lang="it-IT" dirty="0" err="1"/>
              <a:t>nterface</a:t>
            </a:r>
            <a:endParaRPr lang="it-IT" dirty="0"/>
          </a:p>
          <a:p>
            <a:pPr lvl="2"/>
            <a:r>
              <a:rPr lang="en-US" b="1" i="1" dirty="0"/>
              <a:t>WIMP</a:t>
            </a:r>
            <a:r>
              <a:rPr lang="en-US" dirty="0"/>
              <a:t> (windows, icons, menus, pointer)</a:t>
            </a:r>
            <a:endParaRPr lang="it-IT" dirty="0"/>
          </a:p>
          <a:p>
            <a:r>
              <a:rPr lang="it-IT" dirty="0"/>
              <a:t>le richieste sono intercettate dall'</a:t>
            </a:r>
            <a:r>
              <a:rPr lang="it-IT" b="1" i="1" dirty="0"/>
              <a:t>interprete dei comandi </a:t>
            </a:r>
            <a:r>
              <a:rPr lang="it-IT" dirty="0"/>
              <a:t>(</a:t>
            </a:r>
            <a:r>
              <a:rPr lang="it-IT" b="1" i="1" dirty="0" err="1"/>
              <a:t>shell</a:t>
            </a:r>
            <a:r>
              <a:rPr lang="it-IT" dirty="0"/>
              <a:t>) che attiva le specifiche funzioni del nucleo del sistema (</a:t>
            </a:r>
            <a:r>
              <a:rPr lang="it-IT" b="1" i="1" dirty="0"/>
              <a:t>kernel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 moduli software attivano poi i dispositivi hardware (processore, memoria, I/O controller …) che rispondono alla richiesta dell'utente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E895D9-2A4E-4C2F-B8DB-1A534F6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498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F33E7-AECB-483B-AB47-39922F03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 primi sistemi operativi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6157F18-2B11-4019-A4A3-55F4266B69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000" dirty="0"/>
              <a:t>i primi sistemi operativi sono stati progettati negli anni </a:t>
            </a:r>
            <a:r>
              <a:rPr lang="it-IT" sz="2000" b="1" i="1" dirty="0"/>
              <a:t>’50</a:t>
            </a:r>
            <a:r>
              <a:rPr lang="it-IT" sz="2000" dirty="0"/>
              <a:t> per i calcolatori allora disponibili</a:t>
            </a:r>
          </a:p>
          <a:p>
            <a:r>
              <a:rPr lang="it-IT" sz="2000" dirty="0"/>
              <a:t>consistevano in poche centinaia di istruzioni per il caricamento del programma in memoria centrale e per la produzione, su un dispositivo di output, dei risultati dell’elaborazione</a:t>
            </a:r>
          </a:p>
          <a:p>
            <a:r>
              <a:rPr lang="it-IT" sz="2000" dirty="0"/>
              <a:t>l’interfaccia era formata da interruttori e spie luminose (pannello di controllo)</a:t>
            </a:r>
          </a:p>
          <a:p>
            <a:r>
              <a:rPr lang="it-IT" sz="2000" dirty="0"/>
              <a:t>i comandi venivano impartiti in codice binario</a:t>
            </a:r>
          </a:p>
          <a:p>
            <a:endParaRPr lang="it-IT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AC51A4-966B-448B-A006-AC66BE9F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4C00656-4ACC-461C-9E9E-087ED3325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794" y="1647433"/>
            <a:ext cx="5114987" cy="391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08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FFAA13-2656-42C5-A083-6494B5E0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Xerox Star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195B1D-2B92-4F04-BD46-FC5186FE8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000" dirty="0"/>
              <a:t>la workstation </a:t>
            </a:r>
            <a:r>
              <a:rPr lang="it-IT" sz="2000" b="1" i="1" dirty="0"/>
              <a:t>Xerox Star</a:t>
            </a:r>
            <a:r>
              <a:rPr lang="it-IT" sz="2000" dirty="0"/>
              <a:t> è stata il primo computer commercializzato ad essere dotato di interfaccia grafica di tipo WIMP</a:t>
            </a:r>
          </a:p>
          <a:p>
            <a:pPr lvl="1"/>
            <a:r>
              <a:rPr lang="it-IT" sz="1600" dirty="0"/>
              <a:t>commercializzato a partire dal 27 aprile 1981 </a:t>
            </a:r>
          </a:p>
          <a:p>
            <a:pPr lvl="1"/>
            <a:r>
              <a:rPr lang="it-IT" sz="1600" dirty="0"/>
              <a:t>costituito da una serie di workstation collegate fra loro tramite LAN</a:t>
            </a:r>
          </a:p>
          <a:p>
            <a:r>
              <a:rPr lang="it-IT" sz="2000" dirty="0"/>
              <a:t>lo Xerox Star per la prima volta proponeva, in alternativa alla multiutenza del minicomputer, una serie di computer monoutenti collegati tramite LAN.</a:t>
            </a:r>
          </a:p>
          <a:p>
            <a:endParaRPr lang="it-IT" sz="2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640315-5FA0-4E20-AB1F-ADE6DB29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7E02C38-F4DB-4C7C-A1F0-52EB824F03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30" b="-13930"/>
          <a:stretch>
            <a:fillRect/>
          </a:stretch>
        </p:blipFill>
        <p:spPr bwMode="auto">
          <a:xfrm>
            <a:off x="6999288" y="1534046"/>
            <a:ext cx="3810000" cy="414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5435682-4C52-42CA-BBBB-2FD92316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Application Program Interface (API)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7B8789F-A67D-49F2-B2A4-555FAA49A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Operativo espone una </a:t>
            </a:r>
            <a:r>
              <a:rPr lang="it-IT" b="1" i="1" dirty="0"/>
              <a:t>API</a:t>
            </a:r>
            <a:r>
              <a:rPr lang="it-IT" dirty="0"/>
              <a:t> che assume la forma di una libreria di funzioni</a:t>
            </a:r>
          </a:p>
          <a:p>
            <a:pPr lvl="1"/>
            <a:r>
              <a:rPr lang="it-IT" b="1" i="1" dirty="0"/>
              <a:t>system-call</a:t>
            </a:r>
            <a:r>
              <a:rPr lang="it-IT" dirty="0"/>
              <a:t> (chiamate di sistema)</a:t>
            </a:r>
          </a:p>
          <a:p>
            <a:r>
              <a:rPr lang="it-IT" dirty="0"/>
              <a:t>l’API di Windows è nota come </a:t>
            </a:r>
            <a:r>
              <a:rPr lang="it-IT" b="1" i="1" dirty="0"/>
              <a:t>WINAPI</a:t>
            </a:r>
          </a:p>
          <a:p>
            <a:r>
              <a:rPr lang="it-IT" dirty="0"/>
              <a:t>l’interfaccia di riferimento per il mondo Linux è denominata </a:t>
            </a:r>
            <a:r>
              <a:rPr lang="it-IT" b="1" i="1" dirty="0"/>
              <a:t>POSIX</a:t>
            </a:r>
          </a:p>
          <a:p>
            <a:r>
              <a:rPr lang="it-IT" dirty="0"/>
              <a:t>molti programmatori non utilizzano direttamente le API, i linguaggi di programmazione “</a:t>
            </a:r>
            <a:r>
              <a:rPr lang="it-IT" b="1" i="1" dirty="0"/>
              <a:t>nascondono</a:t>
            </a:r>
            <a:r>
              <a:rPr lang="it-IT" dirty="0"/>
              <a:t>” l’interazione col SO</a:t>
            </a:r>
          </a:p>
          <a:p>
            <a:pPr lvl="1"/>
            <a:r>
              <a:rPr lang="it-IT" dirty="0"/>
              <a:t>Es. </a:t>
            </a:r>
            <a:r>
              <a:rPr lang="it-IT" b="1" i="1" dirty="0" err="1"/>
              <a:t>printf</a:t>
            </a:r>
            <a:r>
              <a:rPr lang="it-IT" dirty="0"/>
              <a:t> del linguaggio C o </a:t>
            </a:r>
            <a:r>
              <a:rPr lang="it-IT" b="1" i="1" dirty="0" err="1"/>
              <a:t>cout</a:t>
            </a:r>
            <a:r>
              <a:rPr lang="it-IT" dirty="0"/>
              <a:t> del C++ vengono trasformate dal compilatore in chiamate alle API del SO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72BA24-5183-458C-957B-55AB60EE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407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BA5CB-10BE-4C0F-A5B2-7620D05B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tipologie di sistemi operativi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E41E047-F71C-4970-8103-B1EE463EAB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000" b="1" i="1" dirty="0"/>
              <a:t>monoutente</a:t>
            </a:r>
          </a:p>
          <a:p>
            <a:r>
              <a:rPr lang="it-IT" sz="2000" b="1" i="1" dirty="0"/>
              <a:t>multiutente</a:t>
            </a:r>
          </a:p>
          <a:p>
            <a:pPr lvl="1"/>
            <a:r>
              <a:rPr lang="it-IT" sz="1800" dirty="0"/>
              <a:t>il sistema operativo  deve garantire che ogni utente avverta la macchina come dedicata</a:t>
            </a:r>
          </a:p>
          <a:p>
            <a:endParaRPr lang="it-IT" sz="2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4DF27C-4950-4B05-9ED0-4CE0B5E076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sz="2000" b="1" i="1" dirty="0" err="1"/>
              <a:t>monoprogrammati</a:t>
            </a:r>
            <a:endParaRPr lang="it-IT" sz="2000" b="1" i="1" dirty="0"/>
          </a:p>
          <a:p>
            <a:pPr lvl="1"/>
            <a:r>
              <a:rPr lang="it-IT" sz="1600" dirty="0"/>
              <a:t>in grado di mandare in esecuzione un solo processo alla volta su un sistema in cui un solo utente può agire</a:t>
            </a:r>
          </a:p>
          <a:p>
            <a:pPr lvl="1"/>
            <a:r>
              <a:rPr lang="it-IT" sz="1600" dirty="0"/>
              <a:t>sistemi ormai scomparsi</a:t>
            </a:r>
          </a:p>
          <a:p>
            <a:r>
              <a:rPr lang="it-IT" sz="2000" b="1" i="1" dirty="0" err="1"/>
              <a:t>multiprogrammati</a:t>
            </a:r>
            <a:endParaRPr lang="it-IT" sz="2000" b="1" i="1" dirty="0"/>
          </a:p>
          <a:p>
            <a:pPr lvl="1"/>
            <a:r>
              <a:rPr lang="it-IT" sz="1600" dirty="0"/>
              <a:t>possono gestire più processi contemporaneamente, per i quali alternano un preciso quanto di tempo di esecuzione di CPU</a:t>
            </a:r>
            <a:endParaRPr lang="it-IT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36CCBC-E447-4333-964C-8ABE42DD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983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OS - struttura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 sistemi operativi sono generalmente costituiti da un insieme di </a:t>
            </a:r>
            <a:r>
              <a:rPr lang="it-IT" b="1" i="1" dirty="0"/>
              <a:t>moduli</a:t>
            </a:r>
          </a:p>
          <a:p>
            <a:pPr lvl="1"/>
            <a:r>
              <a:rPr lang="it-IT" dirty="0"/>
              <a:t>ogni modulo è dedicato a svolgere una determinata </a:t>
            </a:r>
            <a:r>
              <a:rPr lang="it-IT" b="1" i="1" dirty="0"/>
              <a:t>funzione</a:t>
            </a:r>
          </a:p>
          <a:p>
            <a:r>
              <a:rPr lang="it-IT" dirty="0"/>
              <a:t>i moduli </a:t>
            </a:r>
            <a:r>
              <a:rPr lang="it-IT" b="1" i="1" dirty="0"/>
              <a:t>interagiscono</a:t>
            </a:r>
            <a:r>
              <a:rPr lang="it-IT" dirty="0"/>
              <a:t> secondo regole precise al fine di realizzare le funzionalità di base del sistema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2052" name="Picture 4" descr="Immagine correlat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2103459"/>
            <a:ext cx="5384800" cy="300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3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OS - principali funzionalità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gestione della </a:t>
            </a:r>
            <a:r>
              <a:rPr lang="it-IT" b="1" i="1" dirty="0"/>
              <a:t>memoria di massa </a:t>
            </a:r>
          </a:p>
          <a:p>
            <a:pPr lvl="1"/>
            <a:r>
              <a:rPr lang="it-IT" dirty="0"/>
              <a:t>file </a:t>
            </a:r>
            <a:r>
              <a:rPr lang="it-IT" dirty="0" err="1"/>
              <a:t>system</a:t>
            </a:r>
            <a:endParaRPr lang="it-IT" dirty="0"/>
          </a:p>
          <a:p>
            <a:r>
              <a:rPr lang="it-IT" dirty="0"/>
              <a:t>gestione della </a:t>
            </a:r>
            <a:r>
              <a:rPr lang="it-IT" b="1" i="1" dirty="0"/>
              <a:t>memoria centrale</a:t>
            </a:r>
          </a:p>
          <a:p>
            <a:r>
              <a:rPr lang="it-IT" dirty="0"/>
              <a:t>gestione dei </a:t>
            </a:r>
            <a:r>
              <a:rPr lang="it-IT" b="1" i="1" dirty="0"/>
              <a:t>processi</a:t>
            </a:r>
          </a:p>
          <a:p>
            <a:r>
              <a:rPr lang="it-IT" dirty="0"/>
              <a:t>gestione dell’ </a:t>
            </a:r>
            <a:r>
              <a:rPr lang="it-IT" b="1" i="1" dirty="0"/>
              <a:t>interfaccia utente</a:t>
            </a:r>
          </a:p>
          <a:p>
            <a:r>
              <a:rPr lang="it-IT" b="1" i="1" dirty="0"/>
              <a:t>accesso</a:t>
            </a:r>
            <a:r>
              <a:rPr lang="it-IT" dirty="0"/>
              <a:t> </a:t>
            </a:r>
            <a:r>
              <a:rPr lang="it-IT" b="1" i="1" dirty="0"/>
              <a:t>simultaneo</a:t>
            </a:r>
            <a:r>
              <a:rPr lang="it-IT" dirty="0"/>
              <a:t> di più utenti al </a:t>
            </a:r>
            <a:r>
              <a:rPr lang="it-IT" b="1" i="1" dirty="0"/>
              <a:t>sistema</a:t>
            </a:r>
          </a:p>
          <a:p>
            <a:r>
              <a:rPr lang="it-IT" b="1" i="1" dirty="0"/>
              <a:t>esecuzione</a:t>
            </a:r>
            <a:r>
              <a:rPr lang="it-IT" dirty="0"/>
              <a:t> </a:t>
            </a:r>
            <a:r>
              <a:rPr lang="it-IT" b="1" i="1" dirty="0"/>
              <a:t>simultaneamente</a:t>
            </a:r>
            <a:r>
              <a:rPr lang="it-IT" dirty="0"/>
              <a:t> di più </a:t>
            </a:r>
            <a:r>
              <a:rPr lang="it-IT" b="1" i="1" dirty="0"/>
              <a:t>processi</a:t>
            </a:r>
            <a:r>
              <a:rPr lang="it-IT" dirty="0"/>
              <a:t> sullo stesso sistema</a:t>
            </a:r>
          </a:p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310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classificazione del software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800" dirty="0"/>
              <a:t>il software può essere classificato in due categorie</a:t>
            </a:r>
          </a:p>
          <a:p>
            <a:pPr lvl="1"/>
            <a:r>
              <a:rPr lang="it-IT" sz="2400" b="1" i="1" dirty="0"/>
              <a:t>programmi di sistema </a:t>
            </a:r>
          </a:p>
          <a:p>
            <a:pPr lvl="2"/>
            <a:r>
              <a:rPr lang="it-IT" sz="2400" dirty="0"/>
              <a:t>gestiscono le operazioni del sistema di elaborazione</a:t>
            </a:r>
          </a:p>
          <a:p>
            <a:pPr lvl="1"/>
            <a:r>
              <a:rPr lang="it-IT" sz="2400" b="1" i="1" dirty="0"/>
              <a:t>programmi applicativi </a:t>
            </a:r>
          </a:p>
          <a:p>
            <a:pPr lvl="2"/>
            <a:r>
              <a:rPr lang="it-IT" sz="2400" dirty="0"/>
              <a:t>risolvono i problemi dei loro utilizzatori</a:t>
            </a:r>
          </a:p>
          <a:p>
            <a:r>
              <a:rPr lang="it-IT" sz="2800" dirty="0"/>
              <a:t>l’insieme dei programmi di sistema viene identificato con il nome di </a:t>
            </a:r>
            <a:r>
              <a:rPr lang="it-IT" sz="2800" b="1" i="1" dirty="0"/>
              <a:t>sistema operativo </a:t>
            </a:r>
            <a:r>
              <a:rPr lang="it-IT" sz="2800" dirty="0"/>
              <a:t>(</a:t>
            </a:r>
            <a:r>
              <a:rPr lang="it-IT" sz="2800" b="1" i="1" dirty="0"/>
              <a:t>OS</a:t>
            </a:r>
            <a:r>
              <a:rPr lang="it-IT" sz="2800" dirty="0"/>
              <a:t> </a:t>
            </a:r>
            <a:r>
              <a:rPr lang="it-IT" sz="2800" b="1" i="1" dirty="0"/>
              <a:t>O</a:t>
            </a:r>
            <a:r>
              <a:rPr lang="it-IT" sz="2800" i="1" dirty="0"/>
              <a:t>perating </a:t>
            </a:r>
            <a:r>
              <a:rPr lang="it-IT" sz="2800" b="1" i="1" dirty="0"/>
              <a:t>S</a:t>
            </a:r>
            <a:r>
              <a:rPr lang="it-IT" sz="2800" i="1" dirty="0"/>
              <a:t>ystem</a:t>
            </a:r>
            <a:r>
              <a:rPr lang="it-IT" sz="2800" dirty="0"/>
              <a:t>)</a:t>
            </a:r>
          </a:p>
          <a:p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657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B8A7794-EC0B-4F73-9DC5-B369BC24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Kernel (nucleo)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A00FD90-9050-4150-858A-379E8844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247" y="1382234"/>
            <a:ext cx="7584081" cy="4444369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B25409-4D78-4817-8685-DABDE9B3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517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1D8B5-E978-497F-ACA3-4EC541AA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gestione dei processi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3404E-BE9C-48E5-9464-490E45A0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nei sistemi </a:t>
            </a:r>
            <a:r>
              <a:rPr lang="it-IT" dirty="0" err="1"/>
              <a:t>multiprogrammati</a:t>
            </a:r>
            <a:r>
              <a:rPr lang="it-IT" dirty="0"/>
              <a:t> più programmi in esecuzione contemporaneamente (</a:t>
            </a:r>
            <a:r>
              <a:rPr lang="it-IT" b="1" i="1" dirty="0"/>
              <a:t>processi</a:t>
            </a:r>
            <a:r>
              <a:rPr lang="it-IT" dirty="0"/>
              <a:t>) consentono </a:t>
            </a:r>
          </a:p>
          <a:p>
            <a:pPr lvl="1"/>
            <a:r>
              <a:rPr lang="it-IT" dirty="0"/>
              <a:t>all’utente di utilizzare </a:t>
            </a:r>
            <a:r>
              <a:rPr lang="it-IT" b="1" i="1" dirty="0"/>
              <a:t>più applicazioni </a:t>
            </a:r>
            <a:r>
              <a:rPr lang="it-IT" dirty="0"/>
              <a:t>nello stesso tempo </a:t>
            </a:r>
          </a:p>
          <a:p>
            <a:pPr lvl="1"/>
            <a:r>
              <a:rPr lang="it-IT" dirty="0"/>
              <a:t>alla macchina di </a:t>
            </a:r>
            <a:r>
              <a:rPr lang="it-IT" b="1" i="1" dirty="0"/>
              <a:t>distribuire</a:t>
            </a:r>
            <a:r>
              <a:rPr lang="it-IT" dirty="0"/>
              <a:t> il </a:t>
            </a:r>
            <a:r>
              <a:rPr lang="it-IT" b="1" i="1" dirty="0"/>
              <a:t>carico computazionale </a:t>
            </a:r>
            <a:r>
              <a:rPr lang="it-IT" dirty="0"/>
              <a:t>con maggiore efficacia</a:t>
            </a:r>
          </a:p>
          <a:p>
            <a:pPr lvl="1"/>
            <a:r>
              <a:rPr lang="it-IT" dirty="0"/>
              <a:t>per esempio sulle operazioni di Input/Output verso i dispositivi</a:t>
            </a:r>
          </a:p>
          <a:p>
            <a:r>
              <a:rPr lang="it-IT" dirty="0"/>
              <a:t>il SO alterna sulla CPU differenti processi (</a:t>
            </a:r>
            <a:r>
              <a:rPr lang="it-IT" b="1" i="1" dirty="0"/>
              <a:t>schedulazione</a:t>
            </a:r>
            <a:r>
              <a:rPr lang="it-IT" dirty="0"/>
              <a:t>) per tempi molto ridotti (</a:t>
            </a:r>
            <a:r>
              <a:rPr lang="it-IT" b="1" i="1" dirty="0"/>
              <a:t>time-sharing</a:t>
            </a:r>
            <a:r>
              <a:rPr lang="it-IT" dirty="0"/>
              <a:t>)</a:t>
            </a:r>
          </a:p>
          <a:p>
            <a:r>
              <a:rPr lang="it-IT" dirty="0"/>
              <a:t>questo rende l’esecuzione dei programmi </a:t>
            </a:r>
            <a:r>
              <a:rPr lang="it-IT" b="1" i="1" dirty="0"/>
              <a:t>contemporanea</a:t>
            </a:r>
            <a:r>
              <a:rPr lang="it-IT" dirty="0"/>
              <a:t> agli occhi degli utenti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815DA7C-52EF-4006-8BE8-1EFD662C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8CD3340-B7F5-4507-9079-B856D7A96F4C}"/>
              </a:ext>
            </a:extLst>
          </p:cNvPr>
          <p:cNvSpPr/>
          <p:nvPr/>
        </p:nvSpPr>
        <p:spPr>
          <a:xfrm>
            <a:off x="1693811" y="36846"/>
            <a:ext cx="807372" cy="80737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7444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ACB6F5-6969-4FBB-94F2-E4ED6FD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gestione della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87814A-BF7D-4188-986E-08FA65B0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più processi devono utilizzare la memoria in modo </a:t>
            </a:r>
            <a:r>
              <a:rPr lang="it-IT" b="1" i="1" dirty="0"/>
              <a:t>concorrente</a:t>
            </a:r>
            <a:r>
              <a:rPr lang="it-IT" dirty="0"/>
              <a:t> senza sovrapporre i loro dati</a:t>
            </a:r>
          </a:p>
          <a:p>
            <a:r>
              <a:rPr lang="it-IT" dirty="0"/>
              <a:t>la multiprogrammazione impone che la </a:t>
            </a:r>
            <a:r>
              <a:rPr lang="it-IT" b="1" i="1" dirty="0"/>
              <a:t>memoria</a:t>
            </a:r>
            <a:r>
              <a:rPr lang="it-IT" dirty="0"/>
              <a:t> sia sempre più </a:t>
            </a:r>
            <a:r>
              <a:rPr lang="it-IT" b="1" i="1" dirty="0"/>
              <a:t>grande</a:t>
            </a:r>
            <a:r>
              <a:rPr lang="it-IT" dirty="0"/>
              <a:t>, per contenere più processi in time-sharing</a:t>
            </a:r>
          </a:p>
          <a:p>
            <a:r>
              <a:rPr lang="it-IT" dirty="0"/>
              <a:t>per risolvere il problema della dimensione della memoria i SO </a:t>
            </a:r>
            <a:r>
              <a:rPr lang="it-IT" b="1" i="1" dirty="0"/>
              <a:t>simulano</a:t>
            </a:r>
            <a:r>
              <a:rPr lang="it-IT" dirty="0"/>
              <a:t> la memoria mancante sulla memoria di massa</a:t>
            </a:r>
          </a:p>
          <a:p>
            <a:r>
              <a:rPr lang="it-IT" dirty="0"/>
              <a:t>l’insieme delle tecniche che consentono di simulare la memoria su disco viene detta </a:t>
            </a:r>
            <a:r>
              <a:rPr lang="it-IT" b="1" i="1" dirty="0"/>
              <a:t>memoria virtuale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50B895-5F10-4809-8E6E-E30F0138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C851C13-385D-4E99-9EB4-49075659E074}"/>
              </a:ext>
            </a:extLst>
          </p:cNvPr>
          <p:cNvSpPr/>
          <p:nvPr/>
        </p:nvSpPr>
        <p:spPr>
          <a:xfrm>
            <a:off x="1721263" y="107577"/>
            <a:ext cx="807372" cy="80737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33090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19D7B3-6953-423A-94B0-3438778F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gestione dei dispositivi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F70854-10AA-4FD8-9DF4-3FE34B20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gestione dei dispositivi o dell’Input/Output è una delle parti più problematiche di ogni sistema operativo</a:t>
            </a:r>
          </a:p>
          <a:p>
            <a:r>
              <a:rPr lang="it-IT" dirty="0"/>
              <a:t>i dispositivi sono spesso sviluppati da produttori di periferiche (terze parti) spesso diversi dai produttori di calcolatori e dai produttori del SO</a:t>
            </a:r>
          </a:p>
          <a:p>
            <a:pPr lvl="1"/>
            <a:r>
              <a:rPr lang="it-IT" dirty="0"/>
              <a:t>parti consistenti del SO devono essere integrate con programmi scritti da terze parti (</a:t>
            </a:r>
            <a:r>
              <a:rPr lang="it-IT" b="1" i="1" dirty="0"/>
              <a:t>driver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DFD952-2250-4387-8DA6-77CE389C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CC68E7-B132-4E24-86B7-5007834E1700}"/>
              </a:ext>
            </a:extLst>
          </p:cNvPr>
          <p:cNvSpPr/>
          <p:nvPr/>
        </p:nvSpPr>
        <p:spPr>
          <a:xfrm>
            <a:off x="1631504" y="36846"/>
            <a:ext cx="807372" cy="80737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8880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CF96B-E480-4A9A-842A-A1BAE041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gestione della memoria di massa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F878AF-BA45-45F1-82C1-EAEDB0057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gestione delle memorie di massa utilizza strutture dati denominate </a:t>
            </a:r>
            <a:r>
              <a:rPr lang="it-IT" b="1" i="1" dirty="0"/>
              <a:t>File System</a:t>
            </a:r>
            <a:endParaRPr lang="it-IT" dirty="0"/>
          </a:p>
          <a:p>
            <a:r>
              <a:rPr lang="it-IT" dirty="0"/>
              <a:t>i dati residenti fisicamente sulle memorie secondarie sono organizzati in </a:t>
            </a:r>
            <a:r>
              <a:rPr lang="it-IT" b="1" i="1" dirty="0"/>
              <a:t>settori</a:t>
            </a:r>
            <a:r>
              <a:rPr lang="it-IT" dirty="0"/>
              <a:t>, a loro volta componenti di elementi logici denominati </a:t>
            </a:r>
            <a:r>
              <a:rPr lang="it-IT" b="1" i="1" dirty="0" err="1"/>
              <a:t>files</a:t>
            </a:r>
            <a:endParaRPr lang="it-IT" b="1" i="1" dirty="0"/>
          </a:p>
          <a:p>
            <a:r>
              <a:rPr lang="it-IT" dirty="0"/>
              <a:t>una seconda astrazione permette di organizzare i </a:t>
            </a:r>
            <a:r>
              <a:rPr lang="it-IT" dirty="0" err="1"/>
              <a:t>files</a:t>
            </a:r>
            <a:r>
              <a:rPr lang="it-IT" dirty="0"/>
              <a:t> tramite directory per costituire un cosiddetto </a:t>
            </a:r>
            <a:r>
              <a:rPr lang="it-IT" b="1" i="1" dirty="0"/>
              <a:t>file system gerarchico </a:t>
            </a:r>
            <a:r>
              <a:rPr lang="it-IT" dirty="0"/>
              <a:t>organizzato ad albero </a:t>
            </a:r>
          </a:p>
          <a:p>
            <a:pPr lvl="1"/>
            <a:r>
              <a:rPr lang="it-IT" b="1" i="1" dirty="0"/>
              <a:t>root directory </a:t>
            </a:r>
            <a:r>
              <a:rPr lang="it-IT" dirty="0"/>
              <a:t>(directory radice)</a:t>
            </a:r>
          </a:p>
          <a:p>
            <a:pPr lvl="1"/>
            <a:r>
              <a:rPr lang="it-IT" dirty="0"/>
              <a:t>nome completo del file (</a:t>
            </a:r>
            <a:r>
              <a:rPr lang="it-IT" b="1" i="1" dirty="0" err="1"/>
              <a:t>pathname</a:t>
            </a:r>
            <a:r>
              <a:rPr lang="it-IT" dirty="0"/>
              <a:t>, percorso più nome logico)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347A078-0C9D-4FF3-A545-290F54CE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24FE3B6-08BC-484E-A915-4BB0B530C513}"/>
              </a:ext>
            </a:extLst>
          </p:cNvPr>
          <p:cNvSpPr/>
          <p:nvPr/>
        </p:nvSpPr>
        <p:spPr>
          <a:xfrm>
            <a:off x="1631504" y="6239"/>
            <a:ext cx="807372" cy="80737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1711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83016-F2B4-45B7-9A27-547C00FF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sintesi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0A76CFB-5701-49F4-83FC-EBEB9074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966" y="1341438"/>
            <a:ext cx="10964644" cy="452596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F570A9-6605-41A3-AEFE-34EEDD2D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763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gestore dei processi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sistemi operativi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15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CA2E714-0572-4E20-BF1B-9E9EA3E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multiprogrammazione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1447F8-625F-49C0-88A9-41CB48AC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tutti i Sistemi Operativi moderni sono in grado di eseguire </a:t>
            </a:r>
            <a:r>
              <a:rPr lang="it-IT" b="1" i="1" dirty="0"/>
              <a:t>contemporaneamente</a:t>
            </a:r>
            <a:r>
              <a:rPr lang="it-IT" dirty="0"/>
              <a:t> più di un programma</a:t>
            </a:r>
          </a:p>
          <a:p>
            <a:r>
              <a:rPr lang="it-IT" dirty="0"/>
              <a:t>il </a:t>
            </a:r>
            <a:r>
              <a:rPr lang="it-IT" b="1" i="1" dirty="0"/>
              <a:t>numero</a:t>
            </a:r>
            <a:r>
              <a:rPr lang="it-IT" dirty="0"/>
              <a:t> di </a:t>
            </a:r>
            <a:r>
              <a:rPr lang="it-IT" b="1" i="1" dirty="0"/>
              <a:t>programmi</a:t>
            </a:r>
            <a:r>
              <a:rPr lang="it-IT" dirty="0"/>
              <a:t> in esecuzione è </a:t>
            </a:r>
            <a:r>
              <a:rPr lang="it-IT" b="1" i="1" dirty="0"/>
              <a:t>superiore</a:t>
            </a:r>
            <a:r>
              <a:rPr lang="it-IT" dirty="0"/>
              <a:t> al numero di </a:t>
            </a:r>
            <a:r>
              <a:rPr lang="it-IT" b="1" i="1" dirty="0"/>
              <a:t>processori</a:t>
            </a:r>
            <a:r>
              <a:rPr lang="it-IT" dirty="0"/>
              <a:t> del sistema</a:t>
            </a:r>
          </a:p>
          <a:p>
            <a:r>
              <a:rPr lang="it-IT" dirty="0"/>
              <a:t>l’utente deve avere la sensazione che le proprie applicazioni siano eseguite </a:t>
            </a:r>
            <a:r>
              <a:rPr lang="it-IT" b="1" i="1" dirty="0"/>
              <a:t>contemporaneamente</a:t>
            </a:r>
            <a:r>
              <a:rPr lang="it-IT" dirty="0"/>
              <a:t> dal computer</a:t>
            </a:r>
          </a:p>
          <a:p>
            <a:r>
              <a:rPr lang="it-IT" dirty="0"/>
              <a:t>in realtà la sensazione di contemporaneità è data dall’elevata </a:t>
            </a:r>
            <a:r>
              <a:rPr lang="it-IT" b="1" i="1" dirty="0"/>
              <a:t>velocità</a:t>
            </a:r>
            <a:r>
              <a:rPr lang="it-IT" dirty="0"/>
              <a:t> di esecuzione dei programmi da parte del computer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3625BE-627A-421B-A942-C99B198F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3965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7EB6C76-EF34-41F6-9C3D-6D60A45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esecuzione «parallela»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1916A05-CE3F-4A73-ADC7-40AB0687C9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931" y="1638288"/>
            <a:ext cx="4718713" cy="393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1D54EC4-ECCF-467B-BD4F-B981F97B0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4931" y="1638288"/>
            <a:ext cx="4718713" cy="393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B07426-088D-4434-80FD-4FD21B66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5870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606597-6F32-47B5-BE57-A64D6EB0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1A4D6F42-6B9D-4123-8DFC-D2D0649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2909" r="-22909"/>
          <a:stretch>
            <a:fillRect/>
          </a:stretch>
        </p:blipFill>
        <p:spPr>
          <a:xfrm>
            <a:off x="-528736" y="1124744"/>
            <a:ext cx="7581901" cy="395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955817-A192-4751-92B8-580F2AF6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124744"/>
            <a:ext cx="5371042" cy="3950550"/>
          </a:xfrm>
          <a:prstGeom prst="rect">
            <a:avLst/>
          </a:prstGeom>
        </p:spPr>
      </p:pic>
      <p:pic>
        <p:nvPicPr>
          <p:cNvPr id="6146" name="Picture 2" descr="Risultati immagini per linux system monitor gui">
            <a:extLst>
              <a:ext uri="{FF2B5EF4-FFF2-40B4-BE49-F238E27FC236}">
                <a16:creationId xmlns:a16="http://schemas.microsoft.com/office/drawing/2014/main" id="{CE217CD8-194D-415E-96F4-F16D13A8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42" y="2420888"/>
            <a:ext cx="4761334" cy="362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1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13C3B-6F27-4412-8863-53676FB9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caratteristiche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45471D-22DB-4563-BE37-2D0DB70B5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operativo</a:t>
            </a:r>
          </a:p>
          <a:p>
            <a:pPr lvl="1"/>
            <a:r>
              <a:rPr lang="it-IT" dirty="0"/>
              <a:t>è un insieme di </a:t>
            </a:r>
            <a:r>
              <a:rPr lang="it-IT" b="1" i="1" dirty="0"/>
              <a:t>moduli software</a:t>
            </a:r>
          </a:p>
          <a:p>
            <a:pPr lvl="1"/>
            <a:r>
              <a:rPr lang="it-IT" b="1" i="1" dirty="0"/>
              <a:t>controlla</a:t>
            </a:r>
            <a:r>
              <a:rPr lang="it-IT" dirty="0"/>
              <a:t> le risorse </a:t>
            </a:r>
            <a:r>
              <a:rPr lang="it-IT" b="1" i="1" dirty="0"/>
              <a:t>hardware</a:t>
            </a:r>
            <a:r>
              <a:rPr lang="it-IT" dirty="0"/>
              <a:t> del sistema</a:t>
            </a:r>
          </a:p>
          <a:p>
            <a:pPr lvl="1"/>
            <a:r>
              <a:rPr lang="it-IT" dirty="0"/>
              <a:t>mette a disposizione dell’utente una </a:t>
            </a:r>
            <a:r>
              <a:rPr lang="it-IT" b="1" i="1" dirty="0"/>
              <a:t>macchina virtuale</a:t>
            </a:r>
            <a:r>
              <a:rPr lang="it-IT" dirty="0"/>
              <a:t>, in grado di eseguire comandi dati dall’utente, utilizzando la macchina “reale”</a:t>
            </a:r>
          </a:p>
          <a:p>
            <a:pPr lvl="2"/>
            <a:r>
              <a:rPr lang="it-IT" dirty="0"/>
              <a:t>la macchina virtuale </a:t>
            </a:r>
            <a:r>
              <a:rPr lang="it-IT" b="1" i="1" dirty="0"/>
              <a:t>nasconde</a:t>
            </a:r>
            <a:r>
              <a:rPr lang="it-IT" dirty="0"/>
              <a:t> tutti i dettagli hardware che sarebbero troppo complicati da gestire per la maggior parte degli utenti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73401A-6861-4B51-B678-AFCF25EE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9719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97F8CC1-2BC8-4F41-8F4D-C4AEC6C2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programma vs processo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28EDA7-D50D-42CE-A435-F426B8FAA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000" dirty="0"/>
              <a:t>un </a:t>
            </a:r>
            <a:r>
              <a:rPr lang="it-IT" sz="2000" b="1" i="1" dirty="0"/>
              <a:t>programma</a:t>
            </a:r>
            <a:r>
              <a:rPr lang="it-IT" sz="2000" dirty="0"/>
              <a:t> è costituito dal </a:t>
            </a:r>
            <a:r>
              <a:rPr lang="it-IT" sz="2000" b="1" i="1" dirty="0"/>
              <a:t>codice oggetto </a:t>
            </a:r>
            <a:r>
              <a:rPr lang="it-IT" sz="2000" dirty="0"/>
              <a:t>generato dalla compilazione del codice sorgente</a:t>
            </a:r>
          </a:p>
          <a:p>
            <a:r>
              <a:rPr lang="it-IT" sz="2000" dirty="0"/>
              <a:t>è salvato sotto forma di uno o più </a:t>
            </a:r>
            <a:r>
              <a:rPr lang="it-IT" sz="2000" b="1" i="1" dirty="0"/>
              <a:t>file</a:t>
            </a:r>
            <a:r>
              <a:rPr lang="it-IT" sz="2000" dirty="0"/>
              <a:t> </a:t>
            </a:r>
          </a:p>
          <a:p>
            <a:r>
              <a:rPr lang="it-IT" sz="2000" dirty="0"/>
              <a:t>è un'entità </a:t>
            </a:r>
            <a:r>
              <a:rPr lang="it-IT" sz="2000" b="1" i="1" dirty="0"/>
              <a:t>statica</a:t>
            </a:r>
          </a:p>
          <a:p>
            <a:pPr lvl="1"/>
            <a:r>
              <a:rPr lang="it-IT" sz="1800" dirty="0"/>
              <a:t>rimane immutata durante l'esecuzione</a:t>
            </a:r>
          </a:p>
          <a:p>
            <a:r>
              <a:rPr lang="it-IT" sz="2000" dirty="0"/>
              <a:t>il programma esiste </a:t>
            </a:r>
            <a:r>
              <a:rPr lang="it-IT" sz="2000" b="1" i="1" dirty="0"/>
              <a:t>indipendentemente</a:t>
            </a:r>
            <a:r>
              <a:rPr lang="it-IT" sz="2000" dirty="0"/>
              <a:t> dal computer che è in grado di eseguirlo</a:t>
            </a:r>
          </a:p>
          <a:p>
            <a:endParaRPr lang="it-IT" sz="20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4DBFA22-B46E-49C3-9134-BDD749A21F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sz="2000" dirty="0"/>
              <a:t>un </a:t>
            </a:r>
            <a:r>
              <a:rPr lang="it-IT" sz="2000" b="1" i="1" dirty="0"/>
              <a:t>processo</a:t>
            </a:r>
            <a:r>
              <a:rPr lang="it-IT" sz="2000" dirty="0"/>
              <a:t> è definito come un’</a:t>
            </a:r>
            <a:r>
              <a:rPr lang="it-IT" sz="2000" b="1" i="1" dirty="0"/>
              <a:t>istanza</a:t>
            </a:r>
            <a:r>
              <a:rPr lang="it-IT" sz="2000" dirty="0"/>
              <a:t> di un programma in </a:t>
            </a:r>
            <a:r>
              <a:rPr lang="it-IT" sz="2000" b="1" i="1" dirty="0"/>
              <a:t>esecuzione</a:t>
            </a:r>
            <a:endParaRPr lang="it-IT" sz="2000" dirty="0"/>
          </a:p>
          <a:p>
            <a:r>
              <a:rPr lang="it-IT" sz="2000" dirty="0"/>
              <a:t>al momento dell’esecuzione del programma il </a:t>
            </a:r>
            <a:r>
              <a:rPr lang="it-IT" sz="2000" b="1" i="1" dirty="0"/>
              <a:t>SO crea il processo</a:t>
            </a:r>
          </a:p>
          <a:p>
            <a:r>
              <a:rPr lang="it-IT" sz="2000" dirty="0"/>
              <a:t>è un'entità </a:t>
            </a:r>
            <a:r>
              <a:rPr lang="it-IT" sz="2000" b="1" i="1" dirty="0"/>
              <a:t>dinamica</a:t>
            </a:r>
            <a:r>
              <a:rPr lang="it-IT" sz="2000" dirty="0"/>
              <a:t>, che dipende dai dati che vengono elaborati, e dalle operazioni eseguite su di essi</a:t>
            </a:r>
          </a:p>
          <a:p>
            <a:r>
              <a:rPr lang="it-IT" sz="2000" dirty="0"/>
              <a:t>è caratterizzato, oltre che dal codice eseguibile, dall'insieme di tutte le informazioni che ne definiscono lo </a:t>
            </a:r>
            <a:r>
              <a:rPr lang="it-IT" sz="2000" b="1" i="1" dirty="0"/>
              <a:t>stato</a:t>
            </a:r>
          </a:p>
          <a:p>
            <a:r>
              <a:rPr lang="it-IT" sz="2000" b="1" i="1" dirty="0"/>
              <a:t>da un solo programma possono scaturire più processi distinti</a:t>
            </a:r>
          </a:p>
          <a:p>
            <a:endParaRPr lang="it-IT" sz="2000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7F95DC-D01E-497A-A6D3-1E128509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47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A336B36-9AA2-4493-A35A-9EF058F1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thread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81C9D23-71DA-4383-BBCE-1773E63C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b="1" i="1" dirty="0" err="1"/>
              <a:t>thread</a:t>
            </a:r>
            <a:r>
              <a:rPr lang="it-IT" dirty="0"/>
              <a:t> è una </a:t>
            </a:r>
            <a:r>
              <a:rPr lang="it-IT" b="1" i="1" dirty="0"/>
              <a:t>suddivisione</a:t>
            </a:r>
            <a:r>
              <a:rPr lang="it-IT" dirty="0"/>
              <a:t> di un processo in due o più filoni, che vengono eseguiti </a:t>
            </a:r>
            <a:r>
              <a:rPr lang="it-IT" b="1" i="1" dirty="0" err="1"/>
              <a:t>concorrentemente</a:t>
            </a:r>
            <a:r>
              <a:rPr lang="it-IT" dirty="0"/>
              <a:t> dal processore</a:t>
            </a:r>
          </a:p>
          <a:p>
            <a:r>
              <a:rPr lang="it-IT" dirty="0"/>
              <a:t>un </a:t>
            </a:r>
            <a:r>
              <a:rPr lang="it-IT" dirty="0" err="1"/>
              <a:t>thread</a:t>
            </a:r>
            <a:r>
              <a:rPr lang="it-IT" dirty="0"/>
              <a:t> è </a:t>
            </a:r>
            <a:r>
              <a:rPr lang="it-IT" b="1" i="1" dirty="0"/>
              <a:t>contenuto</a:t>
            </a:r>
            <a:r>
              <a:rPr lang="it-IT" dirty="0"/>
              <a:t> all'interno di un processo</a:t>
            </a:r>
          </a:p>
          <a:p>
            <a:r>
              <a:rPr lang="it-IT" dirty="0"/>
              <a:t>un processo ha sempre </a:t>
            </a:r>
            <a:r>
              <a:rPr lang="it-IT" b="1" i="1" dirty="0"/>
              <a:t>almeno</a:t>
            </a:r>
            <a:r>
              <a:rPr lang="it-IT" dirty="0"/>
              <a:t> un </a:t>
            </a:r>
            <a:r>
              <a:rPr lang="it-IT" dirty="0" err="1"/>
              <a:t>thread</a:t>
            </a:r>
            <a:r>
              <a:rPr lang="it-IT" dirty="0"/>
              <a:t> (se stesso), ma in alcuni casi un processo può avere </a:t>
            </a:r>
            <a:r>
              <a:rPr lang="it-IT" i="1" dirty="0"/>
              <a:t>più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che vengono eseguiti in </a:t>
            </a:r>
            <a:r>
              <a:rPr lang="it-IT" b="1" i="1" dirty="0"/>
              <a:t>parallelo</a:t>
            </a:r>
          </a:p>
          <a:p>
            <a:r>
              <a:rPr lang="it-IT" dirty="0"/>
              <a:t>i vari </a:t>
            </a:r>
            <a:r>
              <a:rPr lang="it-IT" dirty="0" err="1"/>
              <a:t>thread</a:t>
            </a:r>
            <a:r>
              <a:rPr lang="it-IT" dirty="0"/>
              <a:t> dello stesso processo </a:t>
            </a:r>
            <a:r>
              <a:rPr lang="it-IT" b="1" i="1" dirty="0"/>
              <a:t>condividono</a:t>
            </a:r>
            <a:r>
              <a:rPr lang="it-IT" dirty="0"/>
              <a:t> alcune risorse (</a:t>
            </a:r>
            <a:r>
              <a:rPr lang="it-IT" i="1" dirty="0"/>
              <a:t>lo spazio d'indirizzamento del processo</a:t>
            </a:r>
            <a:r>
              <a:rPr lang="it-IT" dirty="0"/>
              <a:t>), mentre processi differenti non condividono le loro risorse</a:t>
            </a:r>
          </a:p>
          <a:p>
            <a:r>
              <a:rPr lang="it-IT" dirty="0"/>
              <a:t>i </a:t>
            </a:r>
            <a:r>
              <a:rPr lang="it-IT" dirty="0" err="1"/>
              <a:t>thread</a:t>
            </a:r>
            <a:r>
              <a:rPr lang="it-IT" dirty="0"/>
              <a:t> sono spesso utilizzati per la </a:t>
            </a:r>
            <a:r>
              <a:rPr lang="it-IT" b="1" i="1" dirty="0"/>
              <a:t>parallelizzazione</a:t>
            </a:r>
            <a:r>
              <a:rPr lang="it-IT" dirty="0"/>
              <a:t> di un programma, per sfruttare i moderni processori </a:t>
            </a:r>
            <a:r>
              <a:rPr lang="it-IT" b="1" i="1" dirty="0"/>
              <a:t>multi core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7F478A-EE37-4146-8273-BA7A2770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4B8CA3-CE27-46F8-85FC-6D54A651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40" y="4365104"/>
            <a:ext cx="1651453" cy="1563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5527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F0B3668-EA22-4B07-A78D-DA19568C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processo vs </a:t>
            </a:r>
            <a:r>
              <a:rPr lang="it-IT" sz="2800" dirty="0" err="1"/>
              <a:t>thread</a:t>
            </a:r>
            <a:endParaRPr lang="it-IT" sz="28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EC89A5-0E71-4CB6-8578-1C99160AF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b="1" i="1" dirty="0"/>
              <a:t>processo</a:t>
            </a:r>
          </a:p>
          <a:p>
            <a:pPr lvl="1"/>
            <a:r>
              <a:rPr lang="it-IT" dirty="0"/>
              <a:t>il processo è l'oggetto del sistema operativo a cui sono </a:t>
            </a:r>
            <a:r>
              <a:rPr lang="it-IT" b="1" i="1" dirty="0"/>
              <a:t>assegnate</a:t>
            </a:r>
            <a:r>
              <a:rPr lang="it-IT" dirty="0"/>
              <a:t> </a:t>
            </a:r>
            <a:r>
              <a:rPr lang="it-IT" b="1" i="1" dirty="0"/>
              <a:t>tutte</a:t>
            </a:r>
            <a:r>
              <a:rPr lang="it-IT" dirty="0"/>
              <a:t> le risorse di sistema per l'esecuzione di un programma, </a:t>
            </a:r>
            <a:r>
              <a:rPr lang="it-IT" b="1" i="1" dirty="0"/>
              <a:t>tranne la CPU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CF0358F-BF2D-44D2-9285-570FF1F8C0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b="1" i="1" dirty="0" err="1"/>
              <a:t>thread</a:t>
            </a:r>
            <a:endParaRPr lang="it-IT" b="1" i="1" dirty="0"/>
          </a:p>
          <a:p>
            <a:pPr lvl="1"/>
            <a:r>
              <a:rPr lang="it-IT" dirty="0"/>
              <a:t>il </a:t>
            </a:r>
            <a:r>
              <a:rPr lang="it-IT" dirty="0" err="1"/>
              <a:t>thread</a:t>
            </a:r>
            <a:r>
              <a:rPr lang="it-IT" dirty="0"/>
              <a:t> è l'oggetto del sistema operativo o dell'applicazione a cui è </a:t>
            </a:r>
            <a:r>
              <a:rPr lang="it-IT" b="1" i="1" dirty="0"/>
              <a:t>assegnata</a:t>
            </a:r>
            <a:r>
              <a:rPr lang="it-IT" dirty="0"/>
              <a:t> la </a:t>
            </a:r>
            <a:r>
              <a:rPr lang="it-IT" b="1" i="1" dirty="0"/>
              <a:t>CPU</a:t>
            </a:r>
            <a:r>
              <a:rPr lang="it-IT" dirty="0"/>
              <a:t> per l'esecuzione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0B9ED4E-1126-433B-8068-19E51FDC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9441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89BA03A-8C4F-467E-8A57-1DF62790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identificativo di processo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D6ACDA6-9244-41EE-BFA6-3775F0E1B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Operativo associa a ogni processo (al momento della creazione) un </a:t>
            </a:r>
            <a:r>
              <a:rPr lang="it-IT" b="1" i="1" dirty="0"/>
              <a:t>identificativo</a:t>
            </a:r>
            <a:r>
              <a:rPr lang="it-IT" dirty="0"/>
              <a:t> numerico </a:t>
            </a:r>
            <a:r>
              <a:rPr lang="it-IT" b="1" i="1" dirty="0"/>
              <a:t>univoco</a:t>
            </a:r>
            <a:r>
              <a:rPr lang="it-IT" dirty="0"/>
              <a:t> (</a:t>
            </a:r>
            <a:r>
              <a:rPr lang="it-IT" b="1" i="1" dirty="0"/>
              <a:t>PID</a:t>
            </a:r>
            <a:r>
              <a:rPr lang="it-IT" dirty="0"/>
              <a:t> - </a:t>
            </a:r>
            <a:r>
              <a:rPr lang="it-IT" b="1" i="1" dirty="0" err="1"/>
              <a:t>p</a:t>
            </a:r>
            <a:r>
              <a:rPr lang="it-IT" i="1" dirty="0" err="1"/>
              <a:t>rocess</a:t>
            </a:r>
            <a:r>
              <a:rPr lang="it-IT" i="1" dirty="0"/>
              <a:t> </a:t>
            </a:r>
            <a:r>
              <a:rPr lang="it-IT" b="1" i="1" dirty="0" err="1"/>
              <a:t>id</a:t>
            </a:r>
            <a:r>
              <a:rPr lang="it-IT" i="1" dirty="0" err="1"/>
              <a:t>entifier</a:t>
            </a:r>
            <a:r>
              <a:rPr lang="it-IT" dirty="0"/>
              <a:t>)</a:t>
            </a:r>
          </a:p>
          <a:p>
            <a:r>
              <a:rPr lang="it-IT" dirty="0"/>
              <a:t>a un processo sono associate le strutture dati:</a:t>
            </a:r>
          </a:p>
          <a:p>
            <a:pPr lvl="1"/>
            <a:r>
              <a:rPr lang="it-IT" dirty="0"/>
              <a:t>uno o più segmenti di </a:t>
            </a:r>
            <a:r>
              <a:rPr lang="it-IT" b="1" i="1" dirty="0"/>
              <a:t>codice</a:t>
            </a:r>
          </a:p>
          <a:p>
            <a:pPr lvl="1"/>
            <a:r>
              <a:rPr lang="it-IT" dirty="0"/>
              <a:t>uno o più segmenti di </a:t>
            </a:r>
            <a:r>
              <a:rPr lang="it-IT" b="1" i="1" dirty="0"/>
              <a:t>memoria dati</a:t>
            </a:r>
          </a:p>
          <a:p>
            <a:pPr lvl="1"/>
            <a:r>
              <a:rPr lang="it-IT" dirty="0"/>
              <a:t>i </a:t>
            </a:r>
            <a:r>
              <a:rPr lang="it-IT" b="1" i="1" dirty="0"/>
              <a:t>descrittori</a:t>
            </a:r>
            <a:r>
              <a:rPr lang="it-IT" dirty="0"/>
              <a:t> di eventuali </a:t>
            </a:r>
            <a:r>
              <a:rPr lang="it-IT" b="1" i="1" dirty="0"/>
              <a:t>risorse</a:t>
            </a:r>
            <a:r>
              <a:rPr lang="it-IT" dirty="0"/>
              <a:t> in uso (file, finestre, periferiche, ecc.)</a:t>
            </a:r>
          </a:p>
          <a:p>
            <a:pPr lvl="1"/>
            <a:r>
              <a:rPr lang="it-IT" dirty="0"/>
              <a:t>uno o più </a:t>
            </a:r>
            <a:r>
              <a:rPr lang="it-IT" b="1" i="1" dirty="0" err="1"/>
              <a:t>thread</a:t>
            </a:r>
            <a:endParaRPr lang="it-IT" b="1" i="1" dirty="0"/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A2013-8470-449A-B794-A2CEA093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013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DCF2EA-877C-4D8A-A14A-0590DD6D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control </a:t>
            </a:r>
            <a:r>
              <a:rPr lang="it-IT" dirty="0" err="1"/>
              <a:t>block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477EED-30BE-4CC4-A357-3C396150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b="1" i="1" dirty="0" err="1"/>
              <a:t>process</a:t>
            </a:r>
            <a:r>
              <a:rPr lang="it-IT" b="1" i="1" dirty="0"/>
              <a:t> control </a:t>
            </a:r>
            <a:r>
              <a:rPr lang="it-IT" b="1" i="1" dirty="0" err="1"/>
              <a:t>block</a:t>
            </a:r>
            <a:r>
              <a:rPr lang="it-IT" dirty="0"/>
              <a:t> (</a:t>
            </a:r>
            <a:r>
              <a:rPr lang="it-IT" b="1" i="1" dirty="0"/>
              <a:t>PCB</a:t>
            </a:r>
            <a:r>
              <a:rPr lang="it-IT" dirty="0"/>
              <a:t> - </a:t>
            </a:r>
            <a:r>
              <a:rPr lang="it-IT" i="1" dirty="0"/>
              <a:t>blocco di controllo del processo</a:t>
            </a:r>
            <a:r>
              <a:rPr lang="it-IT" dirty="0"/>
              <a:t>) contiene le informazioni necessarie per la gestione del processo</a:t>
            </a:r>
          </a:p>
          <a:p>
            <a:pPr lvl="1"/>
            <a:r>
              <a:rPr lang="it-IT" b="1" i="1" dirty="0" err="1"/>
              <a:t>program</a:t>
            </a:r>
            <a:r>
              <a:rPr lang="it-IT" b="1" i="1" dirty="0"/>
              <a:t> </a:t>
            </a:r>
            <a:r>
              <a:rPr lang="it-IT" b="1" i="1" dirty="0" err="1"/>
              <a:t>counter</a:t>
            </a:r>
            <a:endParaRPr lang="it-IT" b="1" i="1" dirty="0"/>
          </a:p>
          <a:p>
            <a:pPr lvl="1"/>
            <a:r>
              <a:rPr lang="it-IT" dirty="0"/>
              <a:t>area per il salvataggio dei </a:t>
            </a:r>
            <a:r>
              <a:rPr lang="it-IT" b="1" i="1" dirty="0"/>
              <a:t>registri</a:t>
            </a:r>
            <a:r>
              <a:rPr lang="it-IT" dirty="0"/>
              <a:t> </a:t>
            </a:r>
          </a:p>
          <a:p>
            <a:pPr lvl="1"/>
            <a:r>
              <a:rPr lang="it-IT" b="1" i="1" dirty="0"/>
              <a:t>stato</a:t>
            </a:r>
            <a:r>
              <a:rPr lang="it-IT" dirty="0"/>
              <a:t> di avanzamento del processo (</a:t>
            </a:r>
            <a:r>
              <a:rPr lang="it-IT" i="1" dirty="0"/>
              <a:t>ready, </a:t>
            </a:r>
            <a:r>
              <a:rPr lang="it-IT" i="1" dirty="0" err="1"/>
              <a:t>run</a:t>
            </a:r>
            <a:r>
              <a:rPr lang="it-IT" i="1" dirty="0"/>
              <a:t>, </a:t>
            </a:r>
            <a:r>
              <a:rPr lang="it-IT" i="1" dirty="0" err="1"/>
              <a:t>wait</a:t>
            </a:r>
            <a:r>
              <a:rPr lang="it-IT" dirty="0"/>
              <a:t>)</a:t>
            </a:r>
          </a:p>
          <a:p>
            <a:pPr lvl="1"/>
            <a:r>
              <a:rPr lang="it-IT" b="1" i="1" dirty="0"/>
              <a:t>PID</a:t>
            </a:r>
            <a:r>
              <a:rPr lang="it-IT" dirty="0"/>
              <a:t> (identificatore del processo)</a:t>
            </a:r>
          </a:p>
          <a:p>
            <a:pPr lvl="1"/>
            <a:r>
              <a:rPr lang="it-IT" dirty="0"/>
              <a:t>livello di </a:t>
            </a:r>
            <a:r>
              <a:rPr lang="it-IT" b="1" i="1" dirty="0"/>
              <a:t>priorità</a:t>
            </a:r>
          </a:p>
          <a:p>
            <a:pPr lvl="1"/>
            <a:r>
              <a:rPr lang="it-IT" b="1" i="1" dirty="0"/>
              <a:t>risorse</a:t>
            </a:r>
            <a:r>
              <a:rPr lang="it-IT" dirty="0"/>
              <a:t> in uso 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2D6BD1-B37D-42B6-81E9-839A4EA4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8741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sistemi mono-</a:t>
            </a:r>
            <a:r>
              <a:rPr lang="it-IT" sz="2800" dirty="0" err="1"/>
              <a:t>tasking</a:t>
            </a:r>
            <a:endParaRPr lang="it-IT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nei primi sistemi operativi </a:t>
            </a:r>
            <a:r>
              <a:rPr lang="it-IT" b="1" i="1" dirty="0"/>
              <a:t>mono-</a:t>
            </a:r>
            <a:r>
              <a:rPr lang="it-IT" b="1" i="1" dirty="0" err="1"/>
              <a:t>tasking</a:t>
            </a:r>
            <a:r>
              <a:rPr lang="it-IT" dirty="0"/>
              <a:t> si gestisce </a:t>
            </a:r>
            <a:r>
              <a:rPr lang="it-IT" b="1" i="1" dirty="0"/>
              <a:t>un solo programma in esecuzione</a:t>
            </a:r>
            <a:r>
              <a:rPr lang="it-IT" dirty="0"/>
              <a:t> (job) alla volta</a:t>
            </a:r>
          </a:p>
          <a:p>
            <a:pPr lvl="1"/>
            <a:r>
              <a:rPr lang="it-IT" dirty="0"/>
              <a:t>DOS (</a:t>
            </a:r>
            <a:r>
              <a:rPr lang="it-IT" i="1" dirty="0"/>
              <a:t>Disk Operating System</a:t>
            </a:r>
            <a:r>
              <a:rPr lang="it-IT" dirty="0"/>
              <a:t>) è un sistema operativo </a:t>
            </a:r>
            <a:r>
              <a:rPr lang="it-IT" dirty="0" err="1"/>
              <a:t>monotasking</a:t>
            </a:r>
            <a:r>
              <a:rPr lang="it-IT" dirty="0"/>
              <a:t>: non si può fare niente altro mentre si formatta un floppy o si memorizzano dati su disco</a:t>
            </a:r>
          </a:p>
          <a:p>
            <a:r>
              <a:rPr lang="it-IT" dirty="0"/>
              <a:t>il computer è a disposizione del programma </a:t>
            </a:r>
            <a:r>
              <a:rPr lang="it-IT" b="1" i="1" dirty="0"/>
              <a:t>dall’inizio alla fine </a:t>
            </a:r>
            <a:r>
              <a:rPr lang="it-IT" dirty="0"/>
              <a:t>della sua esecuzione</a:t>
            </a:r>
          </a:p>
          <a:p>
            <a:r>
              <a:rPr lang="it-IT" dirty="0"/>
              <a:t>elaborazione “</a:t>
            </a:r>
            <a:r>
              <a:rPr lang="it-IT" i="1" dirty="0"/>
              <a:t>a lotti</a:t>
            </a:r>
            <a:r>
              <a:rPr lang="it-IT" dirty="0"/>
              <a:t>” (</a:t>
            </a:r>
            <a:r>
              <a:rPr lang="it-IT" b="1" i="1" dirty="0"/>
              <a:t>batch</a:t>
            </a:r>
            <a:r>
              <a:rPr lang="it-IT" dirty="0"/>
              <a:t>) vengono raccolti un insieme di programmi da eseguire uno dopo l’altro</a:t>
            </a:r>
          </a:p>
          <a:p>
            <a:r>
              <a:rPr lang="it-IT" b="1" i="1" dirty="0"/>
              <a:t>coda dei job</a:t>
            </a:r>
            <a:r>
              <a:rPr lang="it-IT" dirty="0"/>
              <a:t>, gestita FIFO (first in, first out) e/o con priorità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888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svantaggi dei sistemi mono-</a:t>
            </a:r>
            <a:r>
              <a:rPr lang="it-IT" sz="2800" dirty="0" err="1"/>
              <a:t>tasking</a:t>
            </a:r>
            <a:endParaRPr lang="it-IT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nessuna interazione </a:t>
            </a:r>
            <a:r>
              <a:rPr lang="it-IT" dirty="0"/>
              <a:t>utente-programma (l’utente può solo interrompere o sospendere l’esecuzione)</a:t>
            </a:r>
          </a:p>
          <a:p>
            <a:r>
              <a:rPr lang="it-IT" b="1" i="1" dirty="0"/>
              <a:t>lentezza</a:t>
            </a:r>
            <a:r>
              <a:rPr lang="it-IT" dirty="0"/>
              <a:t>: la CPU non può essere usata da nessun processo mentre il programma in esecuzione svolge operazioni di I/O (molto più lente di letture/scritture in memoria)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4098" name="Picture 2" descr="Risultati immagini per 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099546"/>
            <a:ext cx="4968552" cy="276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976EA3F-F617-4699-965F-55715AEC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4" y="3933056"/>
            <a:ext cx="60960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3465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sistemi multi-</a:t>
            </a:r>
            <a:r>
              <a:rPr lang="it-IT" sz="2800" dirty="0" err="1"/>
              <a:t>tasking</a:t>
            </a:r>
            <a:endParaRPr lang="it-IT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sistemi </a:t>
            </a:r>
            <a:r>
              <a:rPr lang="it-IT" b="1" i="1" dirty="0"/>
              <a:t>multi-</a:t>
            </a:r>
            <a:r>
              <a:rPr lang="it-IT" b="1" i="1" dirty="0" err="1"/>
              <a:t>tasking</a:t>
            </a:r>
            <a:r>
              <a:rPr lang="it-IT" dirty="0"/>
              <a:t> permettono l’esecuzione </a:t>
            </a:r>
            <a:r>
              <a:rPr lang="it-IT" b="1" i="1" dirty="0"/>
              <a:t>contemporanea</a:t>
            </a:r>
            <a:r>
              <a:rPr lang="it-IT" dirty="0"/>
              <a:t> di più processi</a:t>
            </a:r>
          </a:p>
          <a:p>
            <a:r>
              <a:rPr lang="it-IT" dirty="0"/>
              <a:t>un processo può essere </a:t>
            </a:r>
            <a:r>
              <a:rPr lang="it-IT" b="1" i="1" dirty="0"/>
              <a:t>interrotto</a:t>
            </a:r>
            <a:r>
              <a:rPr lang="it-IT" dirty="0"/>
              <a:t> e la CPU può essere utilizzata da un altro processo</a:t>
            </a:r>
          </a:p>
          <a:p>
            <a:r>
              <a:rPr lang="it-IT" dirty="0"/>
              <a:t>l'obiettivo principale dei sistemi multi-</a:t>
            </a:r>
            <a:r>
              <a:rPr lang="it-IT" dirty="0" err="1"/>
              <a:t>tasking</a:t>
            </a:r>
            <a:r>
              <a:rPr lang="it-IT" dirty="0"/>
              <a:t> è quello </a:t>
            </a:r>
            <a:r>
              <a:rPr lang="it-IT" b="1" i="1" dirty="0"/>
              <a:t>ottimizzare l'utilizzo del processore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1026" name="Picture 2" descr="singletask-multitask-serial-tasks">
            <a:extLst>
              <a:ext uri="{FF2B5EF4-FFF2-40B4-BE49-F238E27FC236}">
                <a16:creationId xmlns:a16="http://schemas.microsoft.com/office/drawing/2014/main" id="{8EFE7093-4D28-4490-884A-AAD017FE0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933056"/>
            <a:ext cx="4968552" cy="16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gletask-multitask-overlap-tasks">
            <a:extLst>
              <a:ext uri="{FF2B5EF4-FFF2-40B4-BE49-F238E27FC236}">
                <a16:creationId xmlns:a16="http://schemas.microsoft.com/office/drawing/2014/main" id="{1B91F54F-A0CF-4229-AA52-4C591F68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0" y="4118504"/>
            <a:ext cx="4920208" cy="14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25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83F7F-1C07-4A00-AB22-0C3BFB5F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context</a:t>
            </a:r>
            <a:r>
              <a:rPr lang="it-IT" sz="2800" dirty="0"/>
              <a:t> </a:t>
            </a:r>
            <a:r>
              <a:rPr lang="it-IT" sz="2800" dirty="0" err="1"/>
              <a:t>switching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499305-7DDE-4273-B8E7-DE13BA96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nel di </a:t>
            </a:r>
            <a:r>
              <a:rPr lang="it-IT" sz="2400" b="1" i="1" dirty="0"/>
              <a:t>interruzione</a:t>
            </a:r>
            <a:r>
              <a:rPr lang="it-IT" sz="2400" dirty="0"/>
              <a:t> dell’esecuzione di un processo per assegnare la </a:t>
            </a:r>
            <a:r>
              <a:rPr lang="it-IT" sz="2400" b="1" i="1" dirty="0"/>
              <a:t>CPU</a:t>
            </a:r>
            <a:r>
              <a:rPr lang="it-IT" sz="2400" dirty="0"/>
              <a:t> a un altro processo (</a:t>
            </a:r>
            <a:r>
              <a:rPr lang="it-IT" sz="2400" b="1" i="1" dirty="0" err="1"/>
              <a:t>context</a:t>
            </a:r>
            <a:r>
              <a:rPr lang="it-IT" sz="2400" b="1" i="1" dirty="0"/>
              <a:t> </a:t>
            </a:r>
            <a:r>
              <a:rPr lang="it-IT" sz="2400" b="1" i="1" dirty="0" err="1"/>
              <a:t>switching</a:t>
            </a:r>
            <a:r>
              <a:rPr lang="it-IT" sz="2400" dirty="0"/>
              <a:t>) è necessario salvare le informazioni necessario al ripristino successivo dell’elaborazione</a:t>
            </a:r>
          </a:p>
          <a:p>
            <a:r>
              <a:rPr lang="it-IT" sz="2400" dirty="0"/>
              <a:t>nel </a:t>
            </a:r>
            <a:r>
              <a:rPr lang="it-IT" sz="2400" dirty="0" err="1"/>
              <a:t>context-switching</a:t>
            </a:r>
            <a:r>
              <a:rPr lang="it-IT" sz="2400" dirty="0"/>
              <a:t> viene salvato il </a:t>
            </a:r>
            <a:r>
              <a:rPr lang="it-IT" sz="2400" b="1" i="1" dirty="0"/>
              <a:t>PCB</a:t>
            </a:r>
            <a:r>
              <a:rPr lang="it-IT" sz="2400" dirty="0"/>
              <a:t> del primo processo e caricato il PCB del secondo</a:t>
            </a:r>
          </a:p>
          <a:p>
            <a:endParaRPr lang="it-IT" sz="240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30CB4F-7876-4A89-B0C6-D3B0899F5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3464" y="1772816"/>
            <a:ext cx="5840235" cy="3384376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B13170-A7F2-4973-AF5A-3104EB46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188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sistemi time-sharing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sistemi </a:t>
            </a:r>
            <a:r>
              <a:rPr lang="it-IT" b="1" i="1" dirty="0"/>
              <a:t>time-sharing</a:t>
            </a:r>
            <a:r>
              <a:rPr lang="it-IT" dirty="0"/>
              <a:t> sono una evoluzione dei sistemi multi-</a:t>
            </a:r>
            <a:r>
              <a:rPr lang="it-IT" dirty="0" err="1"/>
              <a:t>tasking</a:t>
            </a:r>
            <a:endParaRPr lang="it-IT" dirty="0"/>
          </a:p>
          <a:p>
            <a:r>
              <a:rPr lang="it-IT" dirty="0"/>
              <a:t>l'esecuzione dell'attività della CPU viene suddivisa in </a:t>
            </a:r>
            <a:r>
              <a:rPr lang="it-IT" b="1" i="1" dirty="0"/>
              <a:t>quanti</a:t>
            </a:r>
            <a:r>
              <a:rPr lang="it-IT" dirty="0"/>
              <a:t> </a:t>
            </a:r>
            <a:r>
              <a:rPr lang="it-IT" i="1" dirty="0"/>
              <a:t>(intervalli temporali) </a:t>
            </a:r>
          </a:p>
          <a:p>
            <a:r>
              <a:rPr lang="it-IT" dirty="0"/>
              <a:t>ogni quanto è </a:t>
            </a:r>
            <a:r>
              <a:rPr lang="it-IT" b="1" i="1" dirty="0"/>
              <a:t>assegnato sequenzialmente </a:t>
            </a:r>
            <a:r>
              <a:rPr lang="it-IT" dirty="0"/>
              <a:t>a vari processi di uno stesso utente o a processi di più utenti</a:t>
            </a:r>
          </a:p>
          <a:p>
            <a:r>
              <a:rPr lang="it-IT" dirty="0"/>
              <a:t>ogni programma in esecuzione viene quindi eseguito </a:t>
            </a:r>
            <a:r>
              <a:rPr lang="it-IT" b="1" i="1" dirty="0"/>
              <a:t>ciclicamente</a:t>
            </a:r>
            <a:r>
              <a:rPr lang="it-IT" dirty="0"/>
              <a:t> per piccoli quanti di tempo</a:t>
            </a:r>
          </a:p>
          <a:p>
            <a:r>
              <a:rPr lang="it-IT" dirty="0"/>
              <a:t>se la velocità del processore è sufficientemente elevata si ha l’impressione di un’evoluzione </a:t>
            </a:r>
            <a:r>
              <a:rPr lang="it-IT" b="1" i="1" dirty="0"/>
              <a:t>parallela</a:t>
            </a:r>
            <a:r>
              <a:rPr lang="it-IT" dirty="0"/>
              <a:t> dei processi</a:t>
            </a:r>
          </a:p>
          <a:p>
            <a:r>
              <a:rPr lang="en-US" dirty="0" err="1"/>
              <a:t>l'obiettivo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time-sharing è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b="1" i="1" dirty="0" err="1"/>
              <a:t>minimizzare</a:t>
            </a:r>
            <a:r>
              <a:rPr lang="en-US" b="1" i="1" dirty="0"/>
              <a:t> </a:t>
            </a:r>
            <a:r>
              <a:rPr lang="en-US" b="1" i="1" dirty="0" err="1"/>
              <a:t>il</a:t>
            </a:r>
            <a:r>
              <a:rPr lang="en-US" b="1" i="1" dirty="0"/>
              <a:t> tempo di </a:t>
            </a:r>
            <a:r>
              <a:rPr lang="en-US" b="1" i="1" dirty="0" err="1"/>
              <a:t>risposta</a:t>
            </a:r>
            <a:endParaRPr lang="en-US" b="1" i="1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911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scopo del sistema operativo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b="1" i="1" dirty="0"/>
              <a:t>gestione delle risorse </a:t>
            </a:r>
            <a:r>
              <a:rPr lang="it-IT" dirty="0"/>
              <a:t>del sistema di elaborazione</a:t>
            </a:r>
          </a:p>
          <a:p>
            <a:r>
              <a:rPr lang="it-IT" dirty="0"/>
              <a:t>semplificare l’</a:t>
            </a:r>
            <a:r>
              <a:rPr lang="it-IT" b="1" i="1" dirty="0"/>
              <a:t>interfacciamento</a:t>
            </a:r>
            <a:r>
              <a:rPr lang="it-IT" dirty="0"/>
              <a:t> tra utente e sistema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1026" name="Picture 2" descr="Risultati immagini per operating system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47" y="1341438"/>
            <a:ext cx="3058082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44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time-sharing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2050" name="Picture 2" descr="Time sharing system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276872"/>
            <a:ext cx="4715238" cy="25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me sharing system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276872"/>
            <a:ext cx="3044378" cy="27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9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34B5CD-7D0C-43E0-A4A1-58EB48BE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sistemi dual core e multi core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6518EBC-C368-4FBA-ABC2-C1E835D7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CPU </a:t>
            </a:r>
            <a:r>
              <a:rPr lang="it-IT" b="1" i="1" dirty="0"/>
              <a:t>dual core </a:t>
            </a:r>
            <a:r>
              <a:rPr lang="it-IT" dirty="0"/>
              <a:t>(</a:t>
            </a:r>
            <a:r>
              <a:rPr lang="it-IT" i="1" dirty="0"/>
              <a:t>doppio nucleo</a:t>
            </a:r>
            <a:r>
              <a:rPr lang="it-IT" dirty="0"/>
              <a:t>) unisce </a:t>
            </a:r>
            <a:r>
              <a:rPr lang="it-IT" b="1" i="1" dirty="0"/>
              <a:t>due processori </a:t>
            </a:r>
            <a:r>
              <a:rPr lang="it-IT" dirty="0"/>
              <a:t>indipendenti in un singolo package </a:t>
            </a:r>
          </a:p>
          <a:p>
            <a:r>
              <a:rPr lang="it-IT" dirty="0"/>
              <a:t>i primi dual core sono gli IBM PowerPC del </a:t>
            </a:r>
            <a:r>
              <a:rPr lang="it-IT" b="1" i="1" dirty="0"/>
              <a:t>2003</a:t>
            </a:r>
            <a:endParaRPr lang="it-IT" dirty="0"/>
          </a:p>
          <a:p>
            <a:r>
              <a:rPr lang="it-IT" dirty="0"/>
              <a:t>il termine </a:t>
            </a:r>
            <a:r>
              <a:rPr lang="it-IT" b="1" i="1" dirty="0"/>
              <a:t>multi core </a:t>
            </a:r>
            <a:r>
              <a:rPr lang="it-IT" dirty="0"/>
              <a:t>si usa per descrivere una CPU composta da tre o più core: più nuclei di processori fisici montati sullo stesso package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83568-EC36-409A-A71F-43BFDDFE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2050" name="Picture 2" descr="Risultati immagini per dual core">
            <a:extLst>
              <a:ext uri="{FF2B5EF4-FFF2-40B4-BE49-F238E27FC236}">
                <a16:creationId xmlns:a16="http://schemas.microsoft.com/office/drawing/2014/main" id="{280B708D-2D65-488D-A212-2B83ADC9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1" y="3828010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octa core">
            <a:extLst>
              <a:ext uri="{FF2B5EF4-FFF2-40B4-BE49-F238E27FC236}">
                <a16:creationId xmlns:a16="http://schemas.microsoft.com/office/drawing/2014/main" id="{E41756B6-8270-4D52-A4DC-40A813F9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15" y="3574034"/>
            <a:ext cx="4624120" cy="2144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453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scheduler</a:t>
            </a:r>
            <a:r>
              <a:rPr lang="it-IT" sz="2800" dirty="0"/>
              <a:t> - gestore dei processi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gestore dei processi si occupa di controllare la </a:t>
            </a:r>
            <a:r>
              <a:rPr lang="it-IT" b="1" i="1" dirty="0"/>
              <a:t>sincronizzazione</a:t>
            </a:r>
            <a:r>
              <a:rPr lang="it-IT" dirty="0"/>
              <a:t>, </a:t>
            </a:r>
            <a:r>
              <a:rPr lang="it-IT" b="1" i="1" dirty="0"/>
              <a:t>interruzione</a:t>
            </a:r>
            <a:r>
              <a:rPr lang="it-IT" dirty="0"/>
              <a:t> e </a:t>
            </a:r>
            <a:r>
              <a:rPr lang="it-IT" b="1" i="1" dirty="0"/>
              <a:t>riattivazione</a:t>
            </a:r>
            <a:r>
              <a:rPr lang="it-IT" dirty="0"/>
              <a:t> dei </a:t>
            </a:r>
            <a:r>
              <a:rPr lang="it-IT" b="1" i="1" dirty="0"/>
              <a:t>programmi in esecuzione </a:t>
            </a:r>
            <a:r>
              <a:rPr lang="it-IT" dirty="0"/>
              <a:t>cui viene assegnato un processore</a:t>
            </a:r>
          </a:p>
          <a:p>
            <a:r>
              <a:rPr lang="it-IT" dirty="0"/>
              <a:t>la gestione dei processi può seguire varie </a:t>
            </a:r>
            <a:r>
              <a:rPr lang="it-IT" b="1" i="1" dirty="0"/>
              <a:t>politiche</a:t>
            </a:r>
            <a:r>
              <a:rPr lang="it-IT" dirty="0"/>
              <a:t> in funzione del tipo di utilizzo cui il sistema è rivolto</a:t>
            </a:r>
          </a:p>
          <a:p>
            <a:r>
              <a:rPr lang="it-IT" dirty="0"/>
              <a:t>il modulo si occupa della distribuzione del </a:t>
            </a:r>
            <a:r>
              <a:rPr lang="it-IT" b="1" i="1" dirty="0"/>
              <a:t>tempo di CPU </a:t>
            </a:r>
            <a:r>
              <a:rPr lang="it-IT" dirty="0"/>
              <a:t>tra i vari </a:t>
            </a:r>
            <a:r>
              <a:rPr lang="it-IT" b="1" i="1" dirty="0"/>
              <a:t>processi attivi</a:t>
            </a:r>
            <a:r>
              <a:rPr lang="it-IT" dirty="0"/>
              <a:t> decidendone le modalità di avvicendamento</a:t>
            </a:r>
          </a:p>
          <a:p>
            <a:r>
              <a:rPr lang="it-IT" dirty="0"/>
              <a:t>in sistemi </a:t>
            </a:r>
            <a:r>
              <a:rPr lang="it-IT" b="1" i="1" dirty="0"/>
              <a:t>multi-processore</a:t>
            </a:r>
            <a:r>
              <a:rPr lang="it-IT" dirty="0"/>
              <a:t> si occupa  anche di gestire la </a:t>
            </a:r>
            <a:r>
              <a:rPr lang="it-IT" b="1" i="1" dirty="0"/>
              <a:t>cooperazione</a:t>
            </a:r>
            <a:r>
              <a:rPr lang="it-IT" dirty="0"/>
              <a:t> tra le varie CPU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2541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79D43C-58D1-44AD-A330-154D2BEA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stati di un processo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C05F74-6BA3-4645-90B2-93632CED15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pronto (</a:t>
            </a:r>
            <a:r>
              <a:rPr lang="it-IT" sz="2400" b="1" i="1" dirty="0"/>
              <a:t>ready</a:t>
            </a:r>
            <a:r>
              <a:rPr lang="it-IT" sz="2400" dirty="0"/>
              <a:t>)</a:t>
            </a:r>
          </a:p>
          <a:p>
            <a:pPr lvl="1"/>
            <a:r>
              <a:rPr lang="it-IT" sz="2000" dirty="0"/>
              <a:t>il processo non è in esecuzione, ha </a:t>
            </a:r>
            <a:r>
              <a:rPr lang="it-IT" sz="2000" b="1" i="1" dirty="0"/>
              <a:t>tutte le risorse </a:t>
            </a:r>
            <a:r>
              <a:rPr lang="it-IT" sz="2000" dirty="0"/>
              <a:t>necessarie </a:t>
            </a:r>
            <a:r>
              <a:rPr lang="it-IT" sz="2000" b="1" i="1" dirty="0"/>
              <a:t>tranne la CPU</a:t>
            </a:r>
          </a:p>
          <a:p>
            <a:r>
              <a:rPr lang="it-IT" sz="2400" dirty="0"/>
              <a:t>attesa (</a:t>
            </a:r>
            <a:r>
              <a:rPr lang="it-IT" sz="2400" b="1" i="1" dirty="0" err="1"/>
              <a:t>wait</a:t>
            </a:r>
            <a:r>
              <a:rPr lang="it-IT" sz="2400" dirty="0"/>
              <a:t>) (</a:t>
            </a:r>
            <a:r>
              <a:rPr lang="it-IT" sz="2400" dirty="0" err="1"/>
              <a:t>sleep</a:t>
            </a:r>
            <a:r>
              <a:rPr lang="it-IT" sz="2400" dirty="0"/>
              <a:t>)</a:t>
            </a:r>
          </a:p>
          <a:p>
            <a:pPr lvl="1"/>
            <a:r>
              <a:rPr lang="it-IT" sz="2000" dirty="0"/>
              <a:t>il processo non è in esecuzione, ha invocato un servizio (</a:t>
            </a:r>
            <a:r>
              <a:rPr lang="it-IT" sz="2000" i="1" dirty="0"/>
              <a:t>es I/O</a:t>
            </a:r>
            <a:r>
              <a:rPr lang="it-IT" sz="2000" dirty="0"/>
              <a:t>) ed è in </a:t>
            </a:r>
            <a:r>
              <a:rPr lang="it-IT" sz="2000" b="1" i="1" dirty="0"/>
              <a:t>attesa</a:t>
            </a:r>
            <a:r>
              <a:rPr lang="it-IT" sz="2000" dirty="0"/>
              <a:t> di un segnale da parte di un altro processo relativo al completamento del servizio richiesto</a:t>
            </a:r>
          </a:p>
          <a:p>
            <a:r>
              <a:rPr lang="it-IT" sz="2400" dirty="0"/>
              <a:t>esecuzione (</a:t>
            </a:r>
            <a:r>
              <a:rPr lang="it-IT" sz="2400" b="1" i="1" dirty="0" err="1"/>
              <a:t>run</a:t>
            </a:r>
            <a:r>
              <a:rPr lang="it-IT" sz="2400" dirty="0"/>
              <a:t>)</a:t>
            </a:r>
          </a:p>
          <a:p>
            <a:pPr lvl="1"/>
            <a:r>
              <a:rPr lang="it-IT" sz="2000" dirty="0"/>
              <a:t>il processo dispone di tutte le risorse ed </a:t>
            </a:r>
            <a:r>
              <a:rPr lang="it-IT" sz="2000" b="1" i="1" dirty="0"/>
              <a:t>è in esecuzione sulla CPU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756BB-1261-4BD3-B89A-E032EFF3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16" name="Picture 2" descr="Risultati immagini per running ready wait">
            <a:extLst>
              <a:ext uri="{FF2B5EF4-FFF2-40B4-BE49-F238E27FC236}">
                <a16:creationId xmlns:a16="http://schemas.microsoft.com/office/drawing/2014/main" id="{4556EC91-F6AF-4593-A54F-93A5258C53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2555539"/>
            <a:ext cx="5384800" cy="20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6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processo viene </a:t>
            </a:r>
            <a:r>
              <a:rPr lang="it-IT" b="1" i="1" dirty="0"/>
              <a:t>creato</a:t>
            </a:r>
            <a:r>
              <a:rPr lang="it-IT" dirty="0"/>
              <a:t> e posto nello stato di </a:t>
            </a:r>
            <a:r>
              <a:rPr lang="it-IT" b="1" i="1" dirty="0"/>
              <a:t>ready</a:t>
            </a:r>
          </a:p>
          <a:p>
            <a:r>
              <a:rPr lang="it-IT" dirty="0"/>
              <a:t>più processi possono essere in stato di ready pronti per ottenere la risorsa CPU e passare in esecuzione</a:t>
            </a:r>
          </a:p>
          <a:p>
            <a:r>
              <a:rPr lang="it-IT" dirty="0"/>
              <a:t>i processi vengono messi in </a:t>
            </a:r>
            <a:r>
              <a:rPr lang="it-IT" b="1" i="1" dirty="0"/>
              <a:t>coda</a:t>
            </a:r>
            <a:r>
              <a:rPr lang="it-IT" dirty="0"/>
              <a:t> d’attesa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5084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sistema operativo seleziona uno dei processi in stato ready e lo pone in esecuzione (</a:t>
            </a:r>
            <a:r>
              <a:rPr lang="it-IT" b="1" i="1" dirty="0" err="1"/>
              <a:t>run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452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il sistema operativo </a:t>
            </a:r>
            <a:r>
              <a:rPr lang="it-IT" sz="2400" b="1" i="1" dirty="0"/>
              <a:t>interrompe</a:t>
            </a:r>
            <a:r>
              <a:rPr lang="it-IT" sz="2400" dirty="0"/>
              <a:t> l’esecuzione di un processo e lo pone in </a:t>
            </a:r>
            <a:br>
              <a:rPr lang="it-IT" sz="2400" dirty="0"/>
            </a:br>
            <a:r>
              <a:rPr lang="it-IT" sz="2400" dirty="0"/>
              <a:t>stato di </a:t>
            </a:r>
            <a:r>
              <a:rPr lang="it-IT" sz="2400" b="1" i="1" dirty="0"/>
              <a:t>ready</a:t>
            </a:r>
          </a:p>
          <a:p>
            <a:r>
              <a:rPr lang="it-IT" sz="2400" dirty="0"/>
              <a:t>Ad ogni processo viene assegnato un “quanto” di tempo (</a:t>
            </a:r>
            <a:r>
              <a:rPr lang="it-IT" sz="2400" b="1" i="1" dirty="0"/>
              <a:t>time </a:t>
            </a:r>
            <a:r>
              <a:rPr lang="it-IT" sz="2400" b="1" i="1" dirty="0" err="1"/>
              <a:t>slice</a:t>
            </a:r>
            <a:r>
              <a:rPr lang="it-IT" sz="2400" b="1" i="1" dirty="0"/>
              <a:t> </a:t>
            </a:r>
            <a:r>
              <a:rPr lang="it-IT" sz="2400" i="1" dirty="0"/>
              <a:t>dell’ordine dei millisecondi</a:t>
            </a:r>
            <a:r>
              <a:rPr lang="it-IT" sz="2400" dirty="0"/>
              <a:t>) dopo il quale deve </a:t>
            </a:r>
            <a:r>
              <a:rPr lang="it-IT" sz="2400" b="1" i="1" dirty="0"/>
              <a:t>rilasciare</a:t>
            </a:r>
            <a:r>
              <a:rPr lang="it-IT" sz="2400" dirty="0"/>
              <a:t> il processore passando dallo stato di </a:t>
            </a:r>
            <a:r>
              <a:rPr lang="it-IT" sz="2400" dirty="0" err="1"/>
              <a:t>run</a:t>
            </a:r>
            <a:r>
              <a:rPr lang="it-IT" sz="2400" dirty="0"/>
              <a:t> a quello di ready</a:t>
            </a:r>
          </a:p>
          <a:p>
            <a:endParaRPr lang="it-IT" sz="24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4065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se nel corso dell’esecuzione il processo richiede un </a:t>
            </a:r>
            <a:r>
              <a:rPr lang="it-IT" b="1" i="1" dirty="0"/>
              <a:t>servizio</a:t>
            </a:r>
            <a:r>
              <a:rPr lang="it-IT" dirty="0"/>
              <a:t> al sistema operativo viene posto nello stato di </a:t>
            </a:r>
            <a:r>
              <a:rPr lang="it-IT" b="1" i="1" dirty="0" err="1"/>
              <a:t>wait</a:t>
            </a:r>
            <a:endParaRPr lang="it-IT" b="1" i="1" dirty="0"/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98116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se viene completata la richiesta di un processo o risulta disponibile la risorsa il processo viene «risvegliato» e passa allo stato di ready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0D8BE6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23287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4D501-44C2-4C4B-9DA1-D80A9C02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transazione 6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12698-F7C4-4BE3-83A5-C71489563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se il processo è completato viene distrutto dal sistema operativo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60891-0345-4C0D-9999-B4675B2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3BB5F8D-B7D8-4466-98F3-43BFC44F824D}"/>
              </a:ext>
            </a:extLst>
          </p:cNvPr>
          <p:cNvCxnSpPr/>
          <p:nvPr/>
        </p:nvCxnSpPr>
        <p:spPr>
          <a:xfrm>
            <a:off x="5841463" y="2566550"/>
            <a:ext cx="1300167" cy="10080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sp>
        <p:nvSpPr>
          <p:cNvPr id="7" name="Rettangolo arrotondato 5">
            <a:extLst>
              <a:ext uri="{FF2B5EF4-FFF2-40B4-BE49-F238E27FC236}">
                <a16:creationId xmlns:a16="http://schemas.microsoft.com/office/drawing/2014/main" id="{8FEBED3F-8701-4AF3-8D7F-D1545DFF17DE}"/>
              </a:ext>
            </a:extLst>
          </p:cNvPr>
          <p:cNvSpPr/>
          <p:nvPr/>
        </p:nvSpPr>
        <p:spPr>
          <a:xfrm>
            <a:off x="7464152" y="2173441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Ready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id="{769C46EB-E0D9-4282-952F-7655CA658B39}"/>
              </a:ext>
            </a:extLst>
          </p:cNvPr>
          <p:cNvSpPr/>
          <p:nvPr/>
        </p:nvSpPr>
        <p:spPr>
          <a:xfrm>
            <a:off x="6114809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Wait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" name="Rettangolo arrotondato 8">
            <a:extLst>
              <a:ext uri="{FF2B5EF4-FFF2-40B4-BE49-F238E27FC236}">
                <a16:creationId xmlns:a16="http://schemas.microsoft.com/office/drawing/2014/main" id="{5A44EE3E-CCF7-42D2-8653-75D629A4319A}"/>
              </a:ext>
            </a:extLst>
          </p:cNvPr>
          <p:cNvSpPr/>
          <p:nvPr/>
        </p:nvSpPr>
        <p:spPr>
          <a:xfrm>
            <a:off x="8977192" y="4029317"/>
            <a:ext cx="1592452" cy="887017"/>
          </a:xfrm>
          <a:prstGeom prst="round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 w="12700" cap="flat" cmpd="sng" algn="ctr">
            <a:solidFill>
              <a:srgbClr val="0D8BE6">
                <a:shade val="95000"/>
                <a:satMod val="105000"/>
              </a:srgbClr>
            </a:solidFill>
            <a:prstDash val="solid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Run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BB9F21-B258-41BF-A59B-C5BD715807B4}"/>
              </a:ext>
            </a:extLst>
          </p:cNvPr>
          <p:cNvCxnSpPr/>
          <p:nvPr/>
        </p:nvCxnSpPr>
        <p:spPr>
          <a:xfrm>
            <a:off x="9279554" y="2939501"/>
            <a:ext cx="936112" cy="907176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28BC8EC-667F-4BFB-BF3D-DDC7AE5D824F}"/>
              </a:ext>
            </a:extLst>
          </p:cNvPr>
          <p:cNvCxnSpPr/>
          <p:nvPr/>
        </p:nvCxnSpPr>
        <p:spPr>
          <a:xfrm flipH="1" flipV="1">
            <a:off x="7867304" y="4471620"/>
            <a:ext cx="957487" cy="1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C46748A-7D5B-4000-87D2-3CC4DAB19A4E}"/>
              </a:ext>
            </a:extLst>
          </p:cNvPr>
          <p:cNvCxnSpPr/>
          <p:nvPr/>
        </p:nvCxnSpPr>
        <p:spPr>
          <a:xfrm flipH="1" flipV="1">
            <a:off x="8824791" y="3211654"/>
            <a:ext cx="665202" cy="635024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5A3F786-3D03-45AA-AE54-A4AA9EA30BCD}"/>
              </a:ext>
            </a:extLst>
          </p:cNvPr>
          <p:cNvCxnSpPr/>
          <p:nvPr/>
        </p:nvCxnSpPr>
        <p:spPr>
          <a:xfrm flipV="1">
            <a:off x="6919896" y="3141095"/>
            <a:ext cx="947408" cy="705583"/>
          </a:xfrm>
          <a:prstGeom prst="straightConnector1">
            <a:avLst/>
          </a:prstGeom>
          <a:noFill/>
          <a:ln w="76200" cap="flat" cmpd="sng" algn="ctr">
            <a:solidFill>
              <a:srgbClr val="0070C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7C62054-3958-48FF-95C6-EF0266F05661}"/>
              </a:ext>
            </a:extLst>
          </p:cNvPr>
          <p:cNvCxnSpPr>
            <a:cxnSpLocks/>
          </p:cNvCxnSpPr>
          <p:nvPr/>
        </p:nvCxnSpPr>
        <p:spPr>
          <a:xfrm>
            <a:off x="10761140" y="4452664"/>
            <a:ext cx="1023492" cy="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9863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strati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D06B5C1-AA00-4C27-9F8B-723B1D50F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177" y="1341438"/>
            <a:ext cx="741822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3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C72AC6-477A-497B-A7CE-28B89CBF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tipi di processi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B2359C-DBDD-48A6-A72F-F800C81A9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CPU </a:t>
            </a:r>
            <a:r>
              <a:rPr lang="it-IT" b="1" i="1" dirty="0" err="1"/>
              <a:t>bound</a:t>
            </a:r>
            <a:endParaRPr lang="it-IT" b="1" i="1" dirty="0"/>
          </a:p>
          <a:p>
            <a:pPr lvl="1"/>
            <a:r>
              <a:rPr lang="it-IT" dirty="0"/>
              <a:t>sfruttano pesantemente le risorse computazionali del processore, ma non richiedono servizi di ingresso/uscita dati al sistema operativo in quantità rilevanti</a:t>
            </a:r>
          </a:p>
          <a:p>
            <a:pPr lvl="1"/>
            <a:r>
              <a:rPr lang="it-IT" i="1" dirty="0"/>
              <a:t>Es. i programmi di calcolo matematico, i quali necessitano spesso di un'enorme potenza di calcolo, ma sfruttano l'I/O solo all'inizio della loro vita (per caricare gli input) ed alla fine di essa (per produrre gli output)</a:t>
            </a:r>
          </a:p>
          <a:p>
            <a:r>
              <a:rPr lang="it-IT" b="1" i="1" dirty="0"/>
              <a:t>I/O </a:t>
            </a:r>
            <a:r>
              <a:rPr lang="it-IT" b="1" i="1" dirty="0" err="1"/>
              <a:t>bound</a:t>
            </a:r>
            <a:r>
              <a:rPr lang="it-IT" b="1" i="1" dirty="0"/>
              <a:t> </a:t>
            </a:r>
          </a:p>
          <a:p>
            <a:pPr lvl="1"/>
            <a:r>
              <a:rPr lang="it-IT" dirty="0"/>
              <a:t>effettuano molti accessi alle periferiche, il processo è spesso interrotto per attendere il completamento delle richieste di I/O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1D474E-DC46-40A7-94C1-ECB5C3A1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114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961A75-ADC6-43C4-8800-E9747718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grpSp>
        <p:nvGrpSpPr>
          <p:cNvPr id="6" name="Group 37">
            <a:extLst>
              <a:ext uri="{FF2B5EF4-FFF2-40B4-BE49-F238E27FC236}">
                <a16:creationId xmlns:a16="http://schemas.microsoft.com/office/drawing/2014/main" id="{D5024176-18BA-4119-88E1-655B6FB5C2BE}"/>
              </a:ext>
            </a:extLst>
          </p:cNvPr>
          <p:cNvGrpSpPr>
            <a:grpSpLocks/>
          </p:cNvGrpSpPr>
          <p:nvPr/>
        </p:nvGrpSpPr>
        <p:grpSpPr bwMode="auto">
          <a:xfrm>
            <a:off x="1882246" y="2132856"/>
            <a:ext cx="8289925" cy="2768600"/>
            <a:chOff x="516" y="1424"/>
            <a:chExt cx="5222" cy="1744"/>
          </a:xfrm>
        </p:grpSpPr>
        <p:sp>
          <p:nvSpPr>
            <p:cNvPr id="7" name="Line 15">
              <a:extLst>
                <a:ext uri="{FF2B5EF4-FFF2-40B4-BE49-F238E27FC236}">
                  <a16:creationId xmlns:a16="http://schemas.microsoft.com/office/drawing/2014/main" id="{14539975-4B0C-4B55-842B-E117BCD22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4" y="2696"/>
              <a:ext cx="4264" cy="0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30840779-3476-476E-9C63-8F842F204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1424"/>
              <a:ext cx="896" cy="128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1120D9CF-0218-4880-A17F-48C7B4D3E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0" y="1478"/>
              <a:ext cx="3928" cy="0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26262CF-88D6-4D04-A9F2-BE2AC7A29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" y="1424"/>
              <a:ext cx="896" cy="128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A5388024-CC9B-446F-946D-9220E3156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32"/>
              <a:ext cx="632" cy="128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2859EEFC-D7B5-4A50-98E8-E09031940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" y="1432"/>
              <a:ext cx="896" cy="128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1790B7DB-A059-4100-B174-86F44BE941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4" y="1640"/>
              <a:ext cx="208" cy="256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87989FF9-5AD9-407B-A1A7-C01EB0CAE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" y="1911"/>
              <a:ext cx="1512" cy="25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Lungo burst di CPU</a:t>
              </a:r>
              <a:endParaRPr kumimoji="0" lang="it-IT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0BCDC9BE-F9A3-4E87-A9BB-7960D1F96A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0" y="1528"/>
              <a:ext cx="160" cy="328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945607B6-752B-44CE-A91D-197CDBFEE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2" y="1855"/>
              <a:ext cx="1966" cy="25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Attesa completamento I/O</a:t>
              </a:r>
              <a:endParaRPr kumimoji="0" lang="it-IT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9151E70E-5055-48A5-82FC-05F9C7972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2632"/>
              <a:ext cx="328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61F986D2-EEE9-4CD5-818A-7AB930D9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" y="2632"/>
              <a:ext cx="104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F95DE34-4122-4C7A-BD38-E422895A1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2640"/>
              <a:ext cx="104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160A7718-ED35-4414-BD00-F2EB134FC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2640"/>
              <a:ext cx="104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5F3B053D-7606-42F7-8073-E35093355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2640"/>
              <a:ext cx="104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856A9CC1-397D-4BF3-902A-C6A6EEFB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632"/>
              <a:ext cx="264" cy="112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D93C70A0-EF23-4A9C-8FF3-EBE2CDDE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2640"/>
              <a:ext cx="264" cy="112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5729FCA5-3FF0-4D8B-8264-A321732BB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2632"/>
              <a:ext cx="104" cy="12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C36ACD74-E782-42D9-BF7A-108AACCAD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" y="2080"/>
              <a:ext cx="1080" cy="560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4F31BB58-2CFE-4F4A-B4EA-9929EF65D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0" y="2296"/>
              <a:ext cx="208" cy="256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31C68B0A-268A-468F-BFFC-BFDA07EED1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0" y="2023"/>
              <a:ext cx="1459" cy="250"/>
            </a:xfrm>
            <a:prstGeom prst="rect">
              <a:avLst/>
            </a:prstGeom>
            <a:gradFill rotWithShape="1">
              <a:gsLst>
                <a:gs pos="0">
                  <a:srgbClr val="0D8BE6">
                    <a:shade val="30000"/>
                    <a:satMod val="100000"/>
                  </a:srgbClr>
                </a:gs>
                <a:gs pos="80000">
                  <a:srgbClr val="0D8BE6">
                    <a:shade val="90000"/>
                    <a:satMod val="100000"/>
                  </a:srgbClr>
                </a:gs>
                <a:gs pos="100000">
                  <a:srgbClr val="0D8BE6">
                    <a:tint val="90000"/>
                    <a:shade val="100000"/>
                    <a:satMod val="1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317500" dist="381000" dir="5400000" sx="90000" sy="20000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etal">
              <a:bevelT w="25400" h="25400"/>
            </a:sp3d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/>
                  <a:ea typeface="+mn-ea"/>
                  <a:cs typeface="+mn-cs"/>
                </a:rPr>
                <a:t>Corto burst di CPU</a:t>
              </a:r>
              <a:endParaRPr kumimoji="0" lang="it-IT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3485153B-BE11-45C8-8C24-4084B946F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" y="3168"/>
              <a:ext cx="4672" cy="0"/>
            </a:xfrm>
            <a:prstGeom prst="line">
              <a:avLst/>
            </a:prstGeom>
            <a:solidFill>
              <a:srgbClr val="000000"/>
            </a:solidFill>
            <a:ln w="31750" cap="flat" cmpd="sng" algn="ctr">
              <a:solidFill>
                <a:srgbClr val="000000">
                  <a:shade val="50000"/>
                  <a:shade val="90000"/>
                </a:srgbClr>
              </a:solidFill>
              <a:prstDash val="solid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</p:grpSp>
      <p:sp>
        <p:nvSpPr>
          <p:cNvPr id="30" name="Text Box 27">
            <a:extLst>
              <a:ext uri="{FF2B5EF4-FFF2-40B4-BE49-F238E27FC236}">
                <a16:creationId xmlns:a16="http://schemas.microsoft.com/office/drawing/2014/main" id="{7189F8B2-9110-4EF2-9959-54977E18F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221" y="1996331"/>
            <a:ext cx="4154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it-IT" sz="2000">
                <a:latin typeface="Candara"/>
              </a:rPr>
              <a:t>P1</a:t>
            </a:r>
            <a:endParaRPr lang="it-IT" sz="3200">
              <a:latin typeface="Candara"/>
            </a:endParaRP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FD410A16-622F-46B5-9F27-CE91EBDE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221" y="3945781"/>
            <a:ext cx="4443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it-IT" sz="2000">
                <a:latin typeface="Candara"/>
              </a:rPr>
              <a:t>P2</a:t>
            </a:r>
            <a:endParaRPr lang="it-IT" sz="3200">
              <a:latin typeface="Candara"/>
            </a:endParaRP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AE2F1796-E23A-4530-9981-9FA02ADD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984" y="5150694"/>
            <a:ext cx="1003300" cy="203200"/>
          </a:xfrm>
          <a:prstGeom prst="rect">
            <a:avLst/>
          </a:prstGeom>
          <a:gradFill rotWithShape="1">
            <a:gsLst>
              <a:gs pos="0">
                <a:srgbClr val="0D8BE6">
                  <a:shade val="30000"/>
                  <a:satMod val="100000"/>
                </a:srgbClr>
              </a:gs>
              <a:gs pos="80000">
                <a:srgbClr val="0D8BE6">
                  <a:shade val="90000"/>
                  <a:satMod val="100000"/>
                </a:srgbClr>
              </a:gs>
              <a:gs pos="100000">
                <a:srgbClr val="0D8BE6">
                  <a:tint val="90000"/>
                  <a:shade val="100000"/>
                  <a:satMod val="1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9AD76F03-9E69-49E5-9748-484921393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6784" y="5249119"/>
            <a:ext cx="10207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it-IT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4" name="Text Box 35">
            <a:extLst>
              <a:ext uri="{FF2B5EF4-FFF2-40B4-BE49-F238E27FC236}">
                <a16:creationId xmlns:a16="http://schemas.microsoft.com/office/drawing/2014/main" id="{2F431B87-9198-4F1F-BB8B-A94E023B6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611" y="5312202"/>
            <a:ext cx="14414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entury Schoolbook" panose="02040604050505020304" pitchFamily="18" charset="0"/>
              </a:rPr>
              <a:t>in </a:t>
            </a:r>
            <a:r>
              <a:rPr lang="en-US" sz="1600" dirty="0" err="1">
                <a:latin typeface="Century Schoolbook" panose="02040604050505020304" pitchFamily="18" charset="0"/>
              </a:rPr>
              <a:t>esecuzione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3E94BACA-9739-4F1B-B903-364AAC36D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415" y="5322733"/>
            <a:ext cx="10358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entury Schoolbook" panose="02040604050505020304" pitchFamily="18" charset="0"/>
              </a:rPr>
              <a:t>in </a:t>
            </a:r>
            <a:r>
              <a:rPr lang="en-US" sz="1600" dirty="0" err="1">
                <a:latin typeface="Century Schoolbook" panose="02040604050505020304" pitchFamily="18" charset="0"/>
              </a:rPr>
              <a:t>attesa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540E13AC-CADE-4AA4-A141-CA6C32456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6771" y="5030044"/>
            <a:ext cx="843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entury Schoolbook" panose="02040604050505020304" pitchFamily="18" charset="0"/>
              </a:rPr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196904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3C64B09-95E7-4B4B-8C1F-F180F04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scheduler</a:t>
            </a:r>
            <a:endParaRPr lang="it-IT" sz="28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F4A69A3-1E30-4E39-951D-050C4CFB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lo </a:t>
            </a:r>
            <a:r>
              <a:rPr lang="it-IT" b="1" i="1" dirty="0" err="1"/>
              <a:t>scheduler</a:t>
            </a:r>
            <a:r>
              <a:rPr lang="it-IT" dirty="0"/>
              <a:t> è una funzione del SO che gestisce l’insieme delle richieste di accesso ad una risorsa</a:t>
            </a:r>
          </a:p>
          <a:p>
            <a:pPr lvl="1"/>
            <a:r>
              <a:rPr lang="it-IT" dirty="0"/>
              <a:t>stabilisce un ordinamento temporale per l'esecuzione di tali richieste</a:t>
            </a:r>
          </a:p>
          <a:p>
            <a:pPr lvl="1"/>
            <a:r>
              <a:rPr lang="it-IT" dirty="0"/>
              <a:t>ha lo scopo di ottimizzare l'accesso alla risorsa</a:t>
            </a:r>
          </a:p>
          <a:p>
            <a:r>
              <a:rPr lang="it-IT" dirty="0"/>
              <a:t>lo </a:t>
            </a:r>
            <a:r>
              <a:rPr lang="it-IT" b="1" i="1" dirty="0"/>
              <a:t>short-time-</a:t>
            </a:r>
            <a:r>
              <a:rPr lang="it-IT" b="1" i="1" dirty="0" err="1"/>
              <a:t>scheduler</a:t>
            </a:r>
            <a:r>
              <a:rPr lang="it-IT" dirty="0"/>
              <a:t> (</a:t>
            </a:r>
            <a:r>
              <a:rPr lang="it-IT" i="1" dirty="0" err="1"/>
              <a:t>scheduler</a:t>
            </a:r>
            <a:r>
              <a:rPr lang="it-IT" i="1" dirty="0"/>
              <a:t> della CPU</a:t>
            </a:r>
            <a:r>
              <a:rPr lang="it-IT" dirty="0"/>
              <a:t>) deve garantire l’</a:t>
            </a:r>
            <a:r>
              <a:rPr lang="it-IT" b="1" i="1" dirty="0"/>
              <a:t>esecuzione</a:t>
            </a:r>
            <a:r>
              <a:rPr lang="it-IT" dirty="0"/>
              <a:t> di ogni processo, in modo ordinato, concedendo e revocando la CPU alternativamente mediante la commutazione di contesto tra i processi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6A2866-D320-4E4D-8BE9-271C9CBC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894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255E8-8355-4DE9-8523-5D0832DD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obiettivi dello </a:t>
            </a:r>
            <a:r>
              <a:rPr lang="it-IT" sz="2800" dirty="0" err="1"/>
              <a:t>scheduler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530BD0-0203-4F74-A6E3-25466DC2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 err="1"/>
              <a:t>fairness</a:t>
            </a:r>
            <a:r>
              <a:rPr lang="it-IT" dirty="0"/>
              <a:t> (</a:t>
            </a:r>
            <a:r>
              <a:rPr lang="it-IT" i="1" dirty="0"/>
              <a:t>equità</a:t>
            </a:r>
            <a:r>
              <a:rPr lang="it-IT" dirty="0"/>
              <a:t>) </a:t>
            </a:r>
          </a:p>
          <a:p>
            <a:pPr lvl="1"/>
            <a:r>
              <a:rPr lang="it-IT" dirty="0"/>
              <a:t>processi della stesso tipo devono avere trattamenti simili</a:t>
            </a:r>
          </a:p>
          <a:p>
            <a:r>
              <a:rPr lang="it-IT" b="1" i="1" dirty="0"/>
              <a:t>massimizzazione</a:t>
            </a:r>
            <a:r>
              <a:rPr lang="it-IT" dirty="0"/>
              <a:t> del </a:t>
            </a:r>
            <a:r>
              <a:rPr lang="it-IT" b="1" i="1" dirty="0" err="1"/>
              <a:t>throughput</a:t>
            </a:r>
            <a:r>
              <a:rPr lang="it-IT" dirty="0"/>
              <a:t> (</a:t>
            </a:r>
            <a:r>
              <a:rPr lang="it-IT" i="1" dirty="0"/>
              <a:t>produttività dell'intero sistema</a:t>
            </a:r>
            <a:r>
              <a:rPr lang="it-IT" dirty="0"/>
              <a:t>) </a:t>
            </a:r>
          </a:p>
          <a:p>
            <a:pPr lvl="1"/>
            <a:r>
              <a:rPr lang="it-IT" dirty="0"/>
              <a:t>minimizzazione dei tempi in cui la risorsa è inutilizzata</a:t>
            </a:r>
          </a:p>
          <a:p>
            <a:r>
              <a:rPr lang="it-IT" b="1" i="1" dirty="0"/>
              <a:t>minimizzazione</a:t>
            </a:r>
            <a:r>
              <a:rPr lang="it-IT" dirty="0"/>
              <a:t> del </a:t>
            </a:r>
            <a:r>
              <a:rPr lang="it-IT" b="1" i="1" dirty="0"/>
              <a:t>tempo di servizio </a:t>
            </a:r>
            <a:r>
              <a:rPr lang="it-IT" dirty="0"/>
              <a:t>della richiesta </a:t>
            </a:r>
          </a:p>
          <a:p>
            <a:pPr lvl="1"/>
            <a:r>
              <a:rPr lang="it-IT" dirty="0"/>
              <a:t>da quando è generata a quando è soddisfatta</a:t>
            </a:r>
          </a:p>
          <a:p>
            <a:r>
              <a:rPr lang="it-IT" dirty="0"/>
              <a:t>evitare fenomeni indesiderati </a:t>
            </a:r>
          </a:p>
          <a:p>
            <a:pPr lvl="1"/>
            <a:r>
              <a:rPr lang="it-IT" dirty="0"/>
              <a:t>esempio</a:t>
            </a:r>
            <a:r>
              <a:rPr lang="it-IT" b="1" i="1" dirty="0"/>
              <a:t> </a:t>
            </a:r>
            <a:r>
              <a:rPr lang="it-IT" b="1" i="1" dirty="0" err="1"/>
              <a:t>starvation</a:t>
            </a:r>
            <a:r>
              <a:rPr lang="it-IT" dirty="0"/>
              <a:t> (attesa eterna) di alcune richieste</a:t>
            </a:r>
            <a:br>
              <a:rPr lang="it-IT" dirty="0"/>
            </a:br>
            <a:r>
              <a:rPr lang="it-IT" dirty="0"/>
              <a:t>"</a:t>
            </a:r>
            <a:r>
              <a:rPr lang="it-IT" i="1" dirty="0"/>
              <a:t>Corre voce che quando fu chiuso l'IBM 7094 al MIT, nel 1973, si scoprì che un processo con bassa priorità sottoposto nel 1967 non era ancora stato eseguito</a:t>
            </a:r>
            <a:r>
              <a:rPr lang="it-IT" dirty="0"/>
              <a:t>"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C5F6FF-F7C7-4243-AB41-68D91C8C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3683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1EA98-E2E5-4C94-AE42-4C39D9A8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politiche di </a:t>
            </a:r>
            <a:r>
              <a:rPr lang="it-IT" sz="2800" dirty="0" err="1"/>
              <a:t>scheduling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058295-491E-489F-9246-9CBD9393D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esistono diverse </a:t>
            </a:r>
            <a:r>
              <a:rPr lang="it-IT" b="1" i="1" dirty="0"/>
              <a:t>politiche di </a:t>
            </a:r>
            <a:r>
              <a:rPr lang="it-IT" b="1" i="1" dirty="0" err="1"/>
              <a:t>scheduling</a:t>
            </a:r>
            <a:endParaRPr lang="it-IT" b="1" i="1" dirty="0"/>
          </a:p>
          <a:p>
            <a:pPr lvl="1"/>
            <a:r>
              <a:rPr lang="it-IT" b="1" i="1" dirty="0"/>
              <a:t>FIFO</a:t>
            </a:r>
            <a:r>
              <a:rPr lang="it-IT" dirty="0"/>
              <a:t> (first in first out) lo </a:t>
            </a:r>
            <a:r>
              <a:rPr lang="it-IT" dirty="0" err="1"/>
              <a:t>scheduler</a:t>
            </a:r>
            <a:r>
              <a:rPr lang="it-IT" dirty="0"/>
              <a:t> può esegue le richieste in base al loro ordine di arrivo </a:t>
            </a:r>
          </a:p>
          <a:p>
            <a:pPr lvl="1"/>
            <a:r>
              <a:rPr lang="it-IT" dirty="0"/>
              <a:t>dare precedenza alle richieste che impegnano per </a:t>
            </a:r>
            <a:r>
              <a:rPr lang="it-IT" b="1" i="1" dirty="0"/>
              <a:t>meno tempo </a:t>
            </a:r>
            <a:r>
              <a:rPr lang="it-IT" dirty="0"/>
              <a:t>la risorsa</a:t>
            </a:r>
          </a:p>
          <a:p>
            <a:pPr lvl="1"/>
            <a:r>
              <a:rPr lang="it-IT" dirty="0"/>
              <a:t>ordinare le richieste in base a </a:t>
            </a:r>
            <a:r>
              <a:rPr lang="it-IT" b="1" i="1" dirty="0"/>
              <a:t>principi statistici </a:t>
            </a:r>
            <a:r>
              <a:rPr lang="it-IT" dirty="0"/>
              <a:t>per ottenere un obiettivo ottimale</a:t>
            </a:r>
          </a:p>
          <a:p>
            <a:r>
              <a:rPr lang="it-IT" dirty="0"/>
              <a:t>le </a:t>
            </a:r>
            <a:r>
              <a:rPr lang="it-IT" b="1" i="1" dirty="0"/>
              <a:t>politiche di </a:t>
            </a:r>
            <a:r>
              <a:rPr lang="it-IT" b="1" i="1" dirty="0" err="1"/>
              <a:t>scheduling</a:t>
            </a:r>
            <a:r>
              <a:rPr lang="it-IT" b="1" i="1" dirty="0"/>
              <a:t> </a:t>
            </a:r>
            <a:r>
              <a:rPr lang="it-IT" dirty="0"/>
              <a:t>sono raggruppabili in due macro categorie:</a:t>
            </a:r>
          </a:p>
          <a:p>
            <a:pPr lvl="1"/>
            <a:r>
              <a:rPr lang="it-IT" sz="2400" b="1" i="1" dirty="0" err="1"/>
              <a:t>preemptive</a:t>
            </a:r>
            <a:endParaRPr lang="it-IT" sz="2400" b="1" i="1" dirty="0"/>
          </a:p>
          <a:p>
            <a:pPr lvl="2"/>
            <a:r>
              <a:rPr lang="it-IT" sz="2000" dirty="0"/>
              <a:t>la CPU in uso da parte di un processo può essere tolta e passata a un altro in un qualsiasi momento</a:t>
            </a:r>
          </a:p>
          <a:p>
            <a:pPr lvl="1"/>
            <a:r>
              <a:rPr lang="it-IT" sz="2400" b="1" i="1" dirty="0"/>
              <a:t>non </a:t>
            </a:r>
            <a:r>
              <a:rPr lang="it-IT" sz="2400" b="1" i="1" dirty="0" err="1"/>
              <a:t>preemptive</a:t>
            </a:r>
            <a:endParaRPr lang="it-IT" sz="2400" b="1" i="1" dirty="0"/>
          </a:p>
          <a:p>
            <a:pPr lvl="2"/>
            <a:r>
              <a:rPr lang="it-IT" sz="2000" dirty="0"/>
              <a:t>una volta che un processo ha ottenuto l’uso della CPU non può essere interrotto fino a che lui stesso non la rilascia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62A84-0C45-4599-9862-4CE7CB12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40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06CD3B-C939-4BB7-B3B4-3CD69C9E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esempi di </a:t>
            </a:r>
            <a:br>
              <a:rPr lang="it-IT" sz="2800" dirty="0"/>
            </a:br>
            <a:r>
              <a:rPr lang="it-IT" sz="2800" dirty="0"/>
              <a:t>algoritmi di </a:t>
            </a:r>
            <a:r>
              <a:rPr lang="it-IT" sz="2800" dirty="0" err="1"/>
              <a:t>scheduling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DAD26A-4E14-41E1-8A34-FE40F52B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round-</a:t>
            </a:r>
            <a:r>
              <a:rPr lang="it-IT" b="1" i="1" dirty="0" err="1"/>
              <a:t>robin</a:t>
            </a:r>
            <a:r>
              <a:rPr lang="it-IT" b="1" i="1" dirty="0"/>
              <a:t> </a:t>
            </a:r>
          </a:p>
          <a:p>
            <a:pPr lvl="1"/>
            <a:r>
              <a:rPr lang="it-IT" dirty="0"/>
              <a:t>time-sharing e politica FIFO di selezione dei processi in coda di ready</a:t>
            </a:r>
          </a:p>
          <a:p>
            <a:r>
              <a:rPr lang="it-IT" b="1" i="1" dirty="0" err="1"/>
              <a:t>scheduling</a:t>
            </a:r>
            <a:r>
              <a:rPr lang="it-IT" b="1" i="1" dirty="0"/>
              <a:t> a priorità</a:t>
            </a:r>
          </a:p>
          <a:p>
            <a:pPr lvl="1"/>
            <a:r>
              <a:rPr lang="it-IT" dirty="0"/>
              <a:t>un valore di </a:t>
            </a:r>
            <a:r>
              <a:rPr lang="it-IT" b="1" i="1" dirty="0"/>
              <a:t>priorità</a:t>
            </a:r>
            <a:r>
              <a:rPr lang="it-IT" dirty="0"/>
              <a:t> (</a:t>
            </a:r>
            <a:r>
              <a:rPr lang="it-IT" i="1" dirty="0"/>
              <a:t>numero intero</a:t>
            </a:r>
            <a:r>
              <a:rPr lang="it-IT" dirty="0"/>
              <a:t>) è associato a ciascun processo</a:t>
            </a:r>
          </a:p>
          <a:p>
            <a:pPr lvl="1"/>
            <a:r>
              <a:rPr lang="it-IT" dirty="0"/>
              <a:t>la CPU viene allocata al processo con la priorità </a:t>
            </a:r>
            <a:r>
              <a:rPr lang="it-IT" b="1" i="1" dirty="0"/>
              <a:t>più alta</a:t>
            </a:r>
          </a:p>
          <a:p>
            <a:pPr lvl="1"/>
            <a:r>
              <a:rPr lang="it-IT" dirty="0"/>
              <a:t>il valore di priorità di un processo può variare nel corso della sua esecuzione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6DDFD3-7F4B-47F2-97AA-68C8FD1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5093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214C-AC75-4F02-B317-7848A59D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classi di </a:t>
            </a:r>
            <a:r>
              <a:rPr lang="it-IT" sz="2800" dirty="0" err="1"/>
              <a:t>scheduling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8FB6E0-E999-475D-9063-45F8EEC0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fattore tempo porta a identificare tre tipi di </a:t>
            </a:r>
            <a:r>
              <a:rPr lang="it-IT" b="1" i="1" dirty="0" err="1"/>
              <a:t>scheduling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scheduling</a:t>
            </a:r>
            <a:r>
              <a:rPr lang="it-IT" dirty="0"/>
              <a:t> a </a:t>
            </a:r>
            <a:r>
              <a:rPr lang="it-IT" b="1" i="1" dirty="0"/>
              <a:t>breve termine</a:t>
            </a:r>
          </a:p>
          <a:p>
            <a:pPr lvl="2"/>
            <a:r>
              <a:rPr lang="it-IT" dirty="0"/>
              <a:t>si occupa della selezione del nuovo processo da eseguire, quando il processo in esecuzione passa allo stato di attesa o ritorna allo stato di pronto </a:t>
            </a:r>
          </a:p>
          <a:p>
            <a:pPr lvl="1"/>
            <a:r>
              <a:rPr lang="it-IT" dirty="0" err="1"/>
              <a:t>scheduling</a:t>
            </a:r>
            <a:r>
              <a:rPr lang="it-IT" dirty="0"/>
              <a:t> a </a:t>
            </a:r>
            <a:r>
              <a:rPr lang="it-IT" b="1" i="1" dirty="0"/>
              <a:t>medio termine</a:t>
            </a:r>
          </a:p>
          <a:p>
            <a:pPr lvl="2"/>
            <a:r>
              <a:rPr lang="it-IT" dirty="0"/>
              <a:t>coordina le operazioni di trasferimento temporaneo dei processi in memoria secondaria (swap out):</a:t>
            </a:r>
          </a:p>
          <a:p>
            <a:pPr lvl="2"/>
            <a:r>
              <a:rPr lang="it-IT" dirty="0"/>
              <a:t>interviene nella gestione dei processi in attesa di eventi da lungo tempo</a:t>
            </a:r>
          </a:p>
          <a:p>
            <a:pPr lvl="1"/>
            <a:r>
              <a:rPr lang="it-IT" dirty="0" err="1"/>
              <a:t>scheduling</a:t>
            </a:r>
            <a:r>
              <a:rPr lang="it-IT" dirty="0"/>
              <a:t> a </a:t>
            </a:r>
            <a:r>
              <a:rPr lang="it-IT" b="1" i="1" dirty="0"/>
              <a:t>lungo termine</a:t>
            </a:r>
          </a:p>
          <a:p>
            <a:pPr lvl="2"/>
            <a:r>
              <a:rPr lang="it-IT" dirty="0"/>
              <a:t>controlla il livello di multiprogrammazione</a:t>
            </a:r>
          </a:p>
          <a:p>
            <a:pPr lvl="2"/>
            <a:r>
              <a:rPr lang="it-IT" dirty="0"/>
              <a:t>è impiegato nella scelta dei programmi da caricare in memoria centrale per la creazione dei corrispondenti processi</a:t>
            </a:r>
          </a:p>
          <a:p>
            <a:pPr lvl="2"/>
            <a:r>
              <a:rPr lang="it-IT" dirty="0"/>
              <a:t>regola la presenza in memoria centrale di processi I/O </a:t>
            </a:r>
            <a:r>
              <a:rPr lang="it-IT" dirty="0" err="1"/>
              <a:t>bound</a:t>
            </a:r>
            <a:r>
              <a:rPr lang="it-IT" dirty="0"/>
              <a:t> e CPU </a:t>
            </a:r>
            <a:r>
              <a:rPr lang="it-IT" dirty="0" err="1"/>
              <a:t>bound</a:t>
            </a:r>
            <a:endParaRPr lang="it-IT" dirty="0"/>
          </a:p>
          <a:p>
            <a:pPr lvl="2"/>
            <a:endParaRPr lang="it-IT" dirty="0"/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5883495-BD10-4D67-A1AC-61516D15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793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gestore della memoria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sistemi operativi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11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gestore della memoria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tutti i </a:t>
            </a:r>
            <a:r>
              <a:rPr lang="it-IT" b="1" i="1" dirty="0"/>
              <a:t>processi</a:t>
            </a:r>
            <a:r>
              <a:rPr lang="it-IT" dirty="0"/>
              <a:t> in esecuzione necessitano della </a:t>
            </a:r>
            <a:r>
              <a:rPr lang="it-IT" b="1" i="1" dirty="0"/>
              <a:t>memoria centrale </a:t>
            </a:r>
            <a:r>
              <a:rPr lang="it-IT" dirty="0"/>
              <a:t>per memorizzare: </a:t>
            </a:r>
          </a:p>
          <a:p>
            <a:pPr lvl="1"/>
            <a:r>
              <a:rPr lang="it-IT" dirty="0"/>
              <a:t>le istruzioni che fanno parte del </a:t>
            </a:r>
            <a:r>
              <a:rPr lang="it-IT" b="1" i="1" dirty="0"/>
              <a:t>codice</a:t>
            </a:r>
          </a:p>
          <a:p>
            <a:pPr lvl="1"/>
            <a:r>
              <a:rPr lang="it-IT" dirty="0"/>
              <a:t>i </a:t>
            </a:r>
            <a:r>
              <a:rPr lang="it-IT" b="1" i="1" dirty="0"/>
              <a:t>dati</a:t>
            </a:r>
            <a:r>
              <a:rPr lang="it-IT" dirty="0"/>
              <a:t> su cui operano</a:t>
            </a:r>
          </a:p>
          <a:p>
            <a:r>
              <a:rPr lang="it-IT" dirty="0"/>
              <a:t>il </a:t>
            </a:r>
            <a:r>
              <a:rPr lang="it-IT" b="1" i="1" dirty="0"/>
              <a:t>gestore della memoria </a:t>
            </a:r>
            <a:r>
              <a:rPr lang="it-IT" dirty="0"/>
              <a:t>è un modulo del sistema operativo incaricato di assegnare la memoria ai vari task </a:t>
            </a:r>
          </a:p>
          <a:p>
            <a:r>
              <a:rPr lang="it-IT" dirty="0"/>
              <a:t>la complessità del gestore della memoria dipende dal tipo di sistema</a:t>
            </a:r>
          </a:p>
          <a:p>
            <a:pPr lvl="1"/>
            <a:r>
              <a:rPr lang="it-IT" dirty="0"/>
              <a:t>nei sistemi multi-</a:t>
            </a:r>
            <a:r>
              <a:rPr lang="it-IT" dirty="0" err="1"/>
              <a:t>tasking</a:t>
            </a:r>
            <a:r>
              <a:rPr lang="it-IT" dirty="0"/>
              <a:t> più programmi contemporaneamente possono essere caricati in memoria</a:t>
            </a:r>
          </a:p>
          <a:p>
            <a:r>
              <a:rPr lang="it-IT" dirty="0"/>
              <a:t>l'obiettivo è quello di </a:t>
            </a:r>
            <a:r>
              <a:rPr lang="it-IT" b="1" i="1" dirty="0"/>
              <a:t>allocare</a:t>
            </a:r>
            <a:r>
              <a:rPr lang="it-IT" dirty="0"/>
              <a:t> lo spazio in modo </a:t>
            </a:r>
            <a:r>
              <a:rPr lang="it-IT" b="1" i="1" dirty="0"/>
              <a:t>ottimale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4835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BE3B6-51A6-4E4D-B15C-F2A17651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F5AAC3-C9DC-4AB8-AABE-FC7283D3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indirizzi </a:t>
            </a:r>
            <a:r>
              <a:rPr lang="it-IT" b="1" i="1" dirty="0"/>
              <a:t>simbolici</a:t>
            </a:r>
          </a:p>
          <a:p>
            <a:pPr lvl="1"/>
            <a:r>
              <a:rPr lang="it-IT" dirty="0"/>
              <a:t>nel codice sorgente gli indirizzi sono espressi in modo simbolico</a:t>
            </a:r>
          </a:p>
          <a:p>
            <a:pPr lvl="1"/>
            <a:r>
              <a:rPr lang="it-IT" dirty="0"/>
              <a:t>etichette simboliche (</a:t>
            </a:r>
            <a:r>
              <a:rPr lang="it-IT" b="1" i="1" dirty="0" err="1"/>
              <a:t>label</a:t>
            </a:r>
            <a:r>
              <a:rPr lang="it-IT" dirty="0"/>
              <a:t>) in </a:t>
            </a:r>
            <a:r>
              <a:rPr lang="it-IT" dirty="0" err="1"/>
              <a:t>assembler</a:t>
            </a:r>
            <a:endParaRPr lang="it-IT" dirty="0"/>
          </a:p>
          <a:p>
            <a:pPr lvl="1"/>
            <a:r>
              <a:rPr lang="it-IT" b="1" i="1" dirty="0"/>
              <a:t>identificatori</a:t>
            </a:r>
            <a:r>
              <a:rPr lang="it-IT" dirty="0"/>
              <a:t> di variabili nei linguaggi ad alto livello</a:t>
            </a:r>
          </a:p>
          <a:p>
            <a:r>
              <a:rPr lang="it-IT" dirty="0"/>
              <a:t>indirizzi </a:t>
            </a:r>
            <a:r>
              <a:rPr lang="it-IT" b="1" i="1" dirty="0"/>
              <a:t>logici</a:t>
            </a:r>
          </a:p>
          <a:p>
            <a:pPr lvl="1"/>
            <a:r>
              <a:rPr lang="it-IT" dirty="0"/>
              <a:t>l'assemblatore (o il compilatore) trasforma gli indirizzi simbolici in </a:t>
            </a:r>
            <a:r>
              <a:rPr lang="it-IT" b="1" i="1" dirty="0"/>
              <a:t>valori </a:t>
            </a:r>
            <a:r>
              <a:rPr lang="it-IT" dirty="0"/>
              <a:t>che non rappresentano ancora però un vero indirizzo di memoria</a:t>
            </a:r>
          </a:p>
          <a:p>
            <a:pPr lvl="1"/>
            <a:r>
              <a:rPr lang="it-IT" dirty="0"/>
              <a:t>in genere gli indirizzi logici sono calcolati a partire da un </a:t>
            </a:r>
            <a:r>
              <a:rPr lang="it-IT" b="1" i="1" dirty="0"/>
              <a:t>indirizzo iniziale </a:t>
            </a:r>
            <a:r>
              <a:rPr lang="it-IT" dirty="0"/>
              <a:t>che vale in genere zero (</a:t>
            </a:r>
            <a:r>
              <a:rPr lang="it-IT" i="1" dirty="0"/>
              <a:t>indirizzi binari logici relativi a zero</a:t>
            </a:r>
            <a:r>
              <a:rPr lang="it-IT" dirty="0"/>
              <a:t>)</a:t>
            </a:r>
          </a:p>
          <a:p>
            <a:r>
              <a:rPr lang="it-IT" dirty="0"/>
              <a:t>indirizzi </a:t>
            </a:r>
            <a:r>
              <a:rPr lang="it-IT" b="1" i="1" dirty="0"/>
              <a:t>virtuali</a:t>
            </a:r>
          </a:p>
          <a:p>
            <a:pPr lvl="1"/>
            <a:r>
              <a:rPr lang="it-IT" dirty="0"/>
              <a:t>il </a:t>
            </a:r>
            <a:r>
              <a:rPr lang="it-IT" dirty="0" err="1"/>
              <a:t>linker</a:t>
            </a:r>
            <a:r>
              <a:rPr lang="it-IT" dirty="0"/>
              <a:t> completa i riferimenti ai vari moduli e genera indirizzi che non sono ancora però riferimenti fisici alla memoria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C172C96-1D66-463C-8B5B-D19D942E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631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struttura a “cipolla”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0D10D66-0B54-4213-91AE-2341EAF42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1250" y="1427958"/>
            <a:ext cx="5310076" cy="4352921"/>
          </a:xfrm>
          <a:prstGeom prst="rect">
            <a:avLst/>
          </a:prstGeom>
        </p:spPr>
      </p:pic>
      <p:pic>
        <p:nvPicPr>
          <p:cNvPr id="8" name="Segnaposto contenuto 7" descr="red_onions.jpe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77" y="1341438"/>
            <a:ext cx="4248222" cy="45259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22739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0E1753-5F80-4F78-92AB-00473251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rilocazione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7E144C-1318-45FC-9A24-C63FF864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indirizzi </a:t>
            </a:r>
            <a:r>
              <a:rPr lang="it-IT" b="1" i="1" dirty="0"/>
              <a:t>fisici</a:t>
            </a:r>
          </a:p>
          <a:p>
            <a:pPr lvl="1"/>
            <a:r>
              <a:rPr lang="it-IT" dirty="0"/>
              <a:t>gli indirizzi virtuali sono tradotti in indirizzi di memoria fisica</a:t>
            </a:r>
          </a:p>
          <a:p>
            <a:pPr lvl="1"/>
            <a:r>
              <a:rPr lang="it-IT" dirty="0"/>
              <a:t>la traduzione degli indirizzi virtuali in indirizzi fisici è definita </a:t>
            </a:r>
            <a:r>
              <a:rPr lang="it-IT" b="1" i="1" dirty="0"/>
              <a:t>rilocazione</a:t>
            </a:r>
          </a:p>
          <a:p>
            <a:r>
              <a:rPr lang="it-IT" dirty="0"/>
              <a:t>per evitare che un processo faccia riferimento a zone di memoria appartenenti ad alti processi molti sistemi utilizzano registri speciali di protezione (</a:t>
            </a:r>
            <a:r>
              <a:rPr lang="it-IT" b="1" i="1" dirty="0"/>
              <a:t>registri limite</a:t>
            </a:r>
            <a:r>
              <a:rPr lang="it-IT" dirty="0"/>
              <a:t>) per controllare ed eventualmente inibire riferimenti non autorizzati</a:t>
            </a:r>
          </a:p>
          <a:p>
            <a:r>
              <a:rPr lang="it-IT" dirty="0"/>
              <a:t>questi metodi sono ottenibili con sistemi dotati di </a:t>
            </a:r>
            <a:r>
              <a:rPr lang="it-IT" b="1" i="1" dirty="0"/>
              <a:t>MMU</a:t>
            </a:r>
            <a:r>
              <a:rPr lang="it-IT" dirty="0"/>
              <a:t> (</a:t>
            </a:r>
            <a:r>
              <a:rPr lang="it-IT" b="1" i="1" dirty="0" err="1"/>
              <a:t>m</a:t>
            </a:r>
            <a:r>
              <a:rPr lang="it-IT" dirty="0" err="1"/>
              <a:t>emory</a:t>
            </a:r>
            <a:r>
              <a:rPr lang="it-IT" dirty="0"/>
              <a:t> </a:t>
            </a:r>
            <a:r>
              <a:rPr lang="it-IT" b="1" i="1" dirty="0"/>
              <a:t>m</a:t>
            </a:r>
            <a:r>
              <a:rPr lang="it-IT" dirty="0"/>
              <a:t>anagement </a:t>
            </a:r>
            <a:r>
              <a:rPr lang="it-IT" b="1" i="1" dirty="0" err="1"/>
              <a:t>u</a:t>
            </a:r>
            <a:r>
              <a:rPr lang="it-IT" dirty="0" err="1"/>
              <a:t>nit</a:t>
            </a:r>
            <a:r>
              <a:rPr lang="it-IT" dirty="0"/>
              <a:t> ) </a:t>
            </a:r>
          </a:p>
          <a:p>
            <a:pPr lvl="1"/>
            <a:r>
              <a:rPr lang="it-IT" dirty="0"/>
              <a:t>i registri </a:t>
            </a:r>
            <a:r>
              <a:rPr lang="it-IT" b="1" i="1" dirty="0"/>
              <a:t>base</a:t>
            </a:r>
            <a:r>
              <a:rPr lang="it-IT" dirty="0"/>
              <a:t> e </a:t>
            </a:r>
            <a:r>
              <a:rPr lang="it-IT" b="1" i="1" dirty="0"/>
              <a:t>limite</a:t>
            </a:r>
            <a:r>
              <a:rPr lang="it-IT" dirty="0"/>
              <a:t> sono elementi della MMU del sistema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C9020A-1B4E-4AC8-BFE8-088EBDD2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4605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407B83-8263-4066-9D71-D3465D0A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rilocazione statica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70EC85-BDFD-494C-A6EC-71CE09FA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b="1" i="1" dirty="0" err="1"/>
              <a:t>loader</a:t>
            </a:r>
            <a:r>
              <a:rPr lang="it-IT" dirty="0"/>
              <a:t>, dopo aver letto l'intero programma e prima di porlo in esecuzione, rialloca in memoria tutto il codice </a:t>
            </a:r>
            <a:r>
              <a:rPr lang="it-IT" b="1" i="1" dirty="0"/>
              <a:t>adattando gli indirizzi </a:t>
            </a:r>
            <a:r>
              <a:rPr lang="it-IT" dirty="0"/>
              <a:t>virtuali alle posizioni attualmente disponibili nella memoria fisica</a:t>
            </a:r>
          </a:p>
          <a:p>
            <a:r>
              <a:rPr lang="it-IT" dirty="0"/>
              <a:t>il </a:t>
            </a:r>
            <a:r>
              <a:rPr lang="it-IT" dirty="0" err="1"/>
              <a:t>loader</a:t>
            </a:r>
            <a:r>
              <a:rPr lang="it-IT" dirty="0"/>
              <a:t> in questo caso viene detto </a:t>
            </a:r>
            <a:r>
              <a:rPr lang="it-IT" b="1" i="1" dirty="0"/>
              <a:t>caricatore rilocante</a:t>
            </a:r>
            <a:endParaRPr lang="it-IT" dirty="0"/>
          </a:p>
          <a:p>
            <a:pPr lvl="1"/>
            <a:r>
              <a:rPr lang="it-IT" dirty="0"/>
              <a:t>dopo la rilocazione statica il programma in memoria ha riferimenti di memoria fisica che non potranno più cambiare per tutta la durata dell'esecuzione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732E06-1EDE-4854-B3B9-E0F48BE7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407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E8CB06-F3CB-40B0-A0DE-F238A952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rilocazione dinamica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83A1DF-C773-4428-A6BC-4444D3A85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operativo </a:t>
            </a:r>
            <a:r>
              <a:rPr lang="it-IT" b="1" i="1" dirty="0"/>
              <a:t>rialloca</a:t>
            </a:r>
            <a:r>
              <a:rPr lang="it-IT" dirty="0"/>
              <a:t> il codice durante l'</a:t>
            </a:r>
            <a:r>
              <a:rPr lang="it-IT" b="1" i="1" dirty="0"/>
              <a:t>esecuzione</a:t>
            </a:r>
            <a:r>
              <a:rPr lang="it-IT" dirty="0"/>
              <a:t> del programma, utilizzando elementi di MMU</a:t>
            </a:r>
          </a:p>
          <a:p>
            <a:pPr lvl="1"/>
            <a:r>
              <a:rPr lang="it-IT" dirty="0"/>
              <a:t>il caricatore non riloca gli indirizzi virtuali del </a:t>
            </a:r>
            <a:r>
              <a:rPr lang="it-IT" dirty="0" err="1"/>
              <a:t>linker</a:t>
            </a:r>
            <a:r>
              <a:rPr lang="it-IT" dirty="0"/>
              <a:t> ma li carica in memoria così come il </a:t>
            </a:r>
            <a:r>
              <a:rPr lang="it-IT" dirty="0" err="1"/>
              <a:t>linker</a:t>
            </a:r>
            <a:r>
              <a:rPr lang="it-IT" dirty="0"/>
              <a:t> li ha generati nel file eseguibile</a:t>
            </a:r>
          </a:p>
          <a:p>
            <a:r>
              <a:rPr lang="it-IT" b="1" i="1" dirty="0" err="1"/>
              <a:t>run</a:t>
            </a:r>
            <a:r>
              <a:rPr lang="it-IT" b="1" i="1" dirty="0"/>
              <a:t>-time</a:t>
            </a:r>
            <a:r>
              <a:rPr lang="it-IT" dirty="0"/>
              <a:t> ogni indirizzo viene </a:t>
            </a:r>
            <a:r>
              <a:rPr lang="it-IT" b="1" i="1" dirty="0"/>
              <a:t>tradotto</a:t>
            </a:r>
            <a:r>
              <a:rPr lang="it-IT" dirty="0"/>
              <a:t> nel corrispondente indirizzo fisico prima di accedere alla memoria</a:t>
            </a:r>
          </a:p>
          <a:p>
            <a:r>
              <a:rPr lang="it-IT" dirty="0"/>
              <a:t>la rilocazione dinamica permette ai programmi di essere caricati in </a:t>
            </a:r>
            <a:r>
              <a:rPr lang="it-IT" b="1" i="1" dirty="0"/>
              <a:t>aree</a:t>
            </a:r>
            <a:r>
              <a:rPr lang="it-IT" dirty="0"/>
              <a:t> di memoria </a:t>
            </a:r>
            <a:r>
              <a:rPr lang="it-IT" b="1" i="1" dirty="0"/>
              <a:t>differenti</a:t>
            </a:r>
            <a:r>
              <a:rPr lang="it-IT" dirty="0"/>
              <a:t> durante </a:t>
            </a:r>
            <a:r>
              <a:rPr lang="it-IT" b="1" i="1" dirty="0"/>
              <a:t>l'esecuzione</a:t>
            </a:r>
            <a:endParaRPr lang="it-IT" dirty="0"/>
          </a:p>
          <a:p>
            <a:pPr lvl="1"/>
            <a:r>
              <a:rPr lang="it-IT" dirty="0"/>
              <a:t>è sufficiente modificare le informazioni contenute nel meccanismo hardware che realizza la funzione di rilocazione (</a:t>
            </a:r>
            <a:r>
              <a:rPr lang="it-IT" i="1" dirty="0"/>
              <a:t>meccanismo di MMU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AA4E31-6360-4D0F-B652-5E15010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093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D6B68-6C60-4017-9149-192AB4F0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memoria suddivisa in settori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20AFBF0-02B0-45D1-9B4E-814A3DC0A9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a ogni processo viene assegnato un </a:t>
            </a:r>
            <a:r>
              <a:rPr lang="it-IT" sz="2400" b="1" i="1" dirty="0"/>
              <a:t>settore</a:t>
            </a:r>
            <a:r>
              <a:rPr lang="it-IT" sz="2400" dirty="0"/>
              <a:t> di memoria compreso fra un </a:t>
            </a:r>
            <a:r>
              <a:rPr lang="it-IT" sz="2400" b="1" i="1" dirty="0"/>
              <a:t>indirizzo iniziale </a:t>
            </a:r>
            <a:r>
              <a:rPr lang="it-IT" sz="2400" dirty="0"/>
              <a:t>e uno </a:t>
            </a:r>
            <a:r>
              <a:rPr lang="it-IT" sz="2400" b="1" i="1" dirty="0"/>
              <a:t>finale</a:t>
            </a:r>
          </a:p>
          <a:p>
            <a:r>
              <a:rPr lang="it-IT" sz="2400" dirty="0" err="1"/>
              <a:t>Iil</a:t>
            </a:r>
            <a:r>
              <a:rPr lang="it-IT" sz="2400" dirty="0"/>
              <a:t> gestore della memoria gestisce una </a:t>
            </a:r>
            <a:r>
              <a:rPr lang="it-IT" sz="2400" b="1" i="1" dirty="0"/>
              <a:t>tabella di indirizzi </a:t>
            </a:r>
            <a:r>
              <a:rPr lang="it-IT" sz="2400" dirty="0"/>
              <a:t>in cui associa ad ogni processo il suo indirizzo iniziale e finale</a:t>
            </a:r>
          </a:p>
          <a:p>
            <a:endParaRPr lang="it-IT" sz="2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CEF845-4121-4A70-A568-5E402AF8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9E2A1BD-7016-4D73-87A3-617D4DEF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222376"/>
            <a:ext cx="3436996" cy="115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F2EC33C4-AC9C-45F2-9C89-6F5EE0405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4904" y="1341438"/>
            <a:ext cx="5378767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74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4AE73823-0C55-4B5D-8382-9385012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suddivisa in settori:</a:t>
            </a:r>
            <a:br>
              <a:rPr lang="it-IT" dirty="0"/>
            </a:br>
            <a:r>
              <a:rPr lang="it-IT" dirty="0"/>
              <a:t>indirizzi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AE5B3EB-2DCE-4450-B6B5-6EF074AC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indirizzo </a:t>
            </a:r>
            <a:r>
              <a:rPr lang="it-IT" b="1" i="1" dirty="0"/>
              <a:t>logico</a:t>
            </a:r>
            <a:r>
              <a:rPr lang="it-IT" dirty="0"/>
              <a:t> (</a:t>
            </a:r>
            <a:r>
              <a:rPr lang="it-IT" i="1" dirty="0"/>
              <a:t>generato staticamente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il compilatore assume che l'indirizzo di partenza per i dati e le istruzioni sia l'indirizzo 0 (</a:t>
            </a:r>
            <a:r>
              <a:rPr lang="it-IT" b="1" i="1" dirty="0"/>
              <a:t>zero</a:t>
            </a:r>
            <a:r>
              <a:rPr lang="it-IT" dirty="0"/>
              <a:t>)</a:t>
            </a:r>
          </a:p>
          <a:p>
            <a:r>
              <a:rPr lang="it-IT" dirty="0"/>
              <a:t>indirizzo </a:t>
            </a:r>
            <a:r>
              <a:rPr lang="it-IT" b="1" i="1" dirty="0"/>
              <a:t>fisico</a:t>
            </a:r>
            <a:r>
              <a:rPr lang="it-IT" dirty="0"/>
              <a:t> (</a:t>
            </a:r>
            <a:r>
              <a:rPr lang="it-IT" i="1" dirty="0"/>
              <a:t>generato dinamicamente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in fase di esecuzione gli indirizzi vengono </a:t>
            </a:r>
            <a:r>
              <a:rPr lang="it-IT" b="1" i="1" dirty="0"/>
              <a:t>traslati</a:t>
            </a:r>
            <a:r>
              <a:rPr lang="it-IT" dirty="0"/>
              <a:t> sommando l'indirizzo di partenza del settore associato al processo (</a:t>
            </a:r>
            <a:r>
              <a:rPr lang="it-IT" i="1" dirty="0"/>
              <a:t>operazione effettuata </a:t>
            </a:r>
            <a:r>
              <a:rPr lang="it-IT" i="1" dirty="0" err="1"/>
              <a:t>run</a:t>
            </a:r>
            <a:r>
              <a:rPr lang="it-IT" i="1" dirty="0"/>
              <a:t> time dalla MMU</a:t>
            </a:r>
            <a:r>
              <a:rPr lang="it-IT" dirty="0"/>
              <a:t>)</a:t>
            </a:r>
          </a:p>
          <a:p>
            <a:r>
              <a:rPr lang="it-IT" dirty="0"/>
              <a:t>un indirizzo di memoria contiene una parte che identifica un </a:t>
            </a:r>
            <a:r>
              <a:rPr lang="it-IT" b="1" i="1" dirty="0"/>
              <a:t>settore</a:t>
            </a:r>
            <a:r>
              <a:rPr lang="it-IT" dirty="0"/>
              <a:t>, e una parte che specifica l'</a:t>
            </a:r>
            <a:r>
              <a:rPr lang="it-IT" b="1" i="1" dirty="0"/>
              <a:t>offset</a:t>
            </a:r>
            <a:r>
              <a:rPr lang="it-IT" dirty="0"/>
              <a:t> entro il settore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4DFDC-CBCF-4D70-93C1-56F5BB64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657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4AE73823-0C55-4B5D-8382-9385012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suddivisa in settori:</a:t>
            </a:r>
            <a:br>
              <a:rPr lang="it-IT" dirty="0"/>
            </a:br>
            <a:r>
              <a:rPr lang="it-IT" dirty="0"/>
              <a:t>problemi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AE5B3EB-2DCE-4450-B6B5-6EF074AC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problema principale è la </a:t>
            </a:r>
            <a:r>
              <a:rPr lang="it-IT" b="1" i="1" dirty="0"/>
              <a:t>frammentazione</a:t>
            </a:r>
            <a:r>
              <a:rPr lang="it-IT" dirty="0"/>
              <a:t> della memoria:</a:t>
            </a:r>
          </a:p>
          <a:p>
            <a:pPr lvl="1"/>
            <a:r>
              <a:rPr lang="it-IT" dirty="0"/>
              <a:t>quando termina un processo viene </a:t>
            </a:r>
            <a:r>
              <a:rPr lang="it-IT" b="1" i="1" dirty="0"/>
              <a:t>rilasciato</a:t>
            </a:r>
            <a:r>
              <a:rPr lang="it-IT" dirty="0"/>
              <a:t> il suo </a:t>
            </a:r>
            <a:r>
              <a:rPr lang="it-IT" b="1" i="1" dirty="0"/>
              <a:t>settore</a:t>
            </a:r>
            <a:r>
              <a:rPr lang="it-IT" dirty="0"/>
              <a:t> di memoria che può essere associato a un nuovo processo che richiede una quantità di memoria </a:t>
            </a:r>
            <a:r>
              <a:rPr lang="it-IT" b="1" i="1" dirty="0"/>
              <a:t>minore o uguale</a:t>
            </a:r>
            <a:r>
              <a:rPr lang="it-IT" dirty="0"/>
              <a:t> a quella rilasciata</a:t>
            </a:r>
          </a:p>
          <a:p>
            <a:pPr lvl="1"/>
            <a:r>
              <a:rPr lang="it-IT" dirty="0"/>
              <a:t>le parti </a:t>
            </a:r>
            <a:r>
              <a:rPr lang="it-IT" b="1" i="1" dirty="0"/>
              <a:t>inutilizzate</a:t>
            </a:r>
            <a:r>
              <a:rPr lang="it-IT" dirty="0"/>
              <a:t> dei settori portano a una progressiva frammentazione </a:t>
            </a:r>
          </a:p>
          <a:p>
            <a:pPr lvl="2"/>
            <a:r>
              <a:rPr lang="it-IT" sz="2000" dirty="0"/>
              <a:t>potrebbe essere disponibile memoria sufficiente per allocare un processo ma non in un settore continuo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4DFDC-CBCF-4D70-93C1-56F5BB64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72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4AE73823-0C55-4B5D-8382-9385012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suddivisa in settori:</a:t>
            </a:r>
            <a:br>
              <a:rPr lang="it-IT" dirty="0"/>
            </a:br>
            <a:r>
              <a:rPr lang="it-IT" dirty="0"/>
              <a:t>strategie di allocazione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AE5B3EB-2DCE-4450-B6B5-6EF074AC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first </a:t>
            </a:r>
            <a:r>
              <a:rPr lang="it-IT" b="1" i="1" dirty="0" err="1"/>
              <a:t>fit</a:t>
            </a:r>
            <a:endParaRPr lang="it-IT" b="1" i="1" dirty="0"/>
          </a:p>
          <a:p>
            <a:pPr lvl="1"/>
            <a:r>
              <a:rPr lang="it-IT" dirty="0"/>
              <a:t>individua la prima partizione che può contenere il processo </a:t>
            </a:r>
          </a:p>
          <a:p>
            <a:pPr lvl="2"/>
            <a:r>
              <a:rPr lang="it-IT" dirty="0"/>
              <a:t>tra le partizioni disponibili viene scelta quella con indirizzi più bassi</a:t>
            </a:r>
          </a:p>
          <a:p>
            <a:pPr lvl="1"/>
            <a:r>
              <a:rPr lang="it-IT" dirty="0"/>
              <a:t>è efficiente per mantenere compattate le zone rilasciate</a:t>
            </a:r>
          </a:p>
          <a:p>
            <a:r>
              <a:rPr lang="it-IT" b="1" i="1" dirty="0"/>
              <a:t>best </a:t>
            </a:r>
            <a:r>
              <a:rPr lang="it-IT" b="1" i="1" dirty="0" err="1"/>
              <a:t>fit</a:t>
            </a:r>
            <a:endParaRPr lang="it-IT" b="1" i="1" dirty="0"/>
          </a:p>
          <a:p>
            <a:pPr lvl="1"/>
            <a:r>
              <a:rPr lang="it-IT" dirty="0"/>
              <a:t>ricerca nella tabella la partizione </a:t>
            </a:r>
            <a:r>
              <a:rPr lang="it-IT" b="1" i="1" dirty="0"/>
              <a:t>più piccola </a:t>
            </a:r>
            <a:r>
              <a:rPr lang="it-IT" dirty="0"/>
              <a:t>che può contenere il processo</a:t>
            </a:r>
          </a:p>
          <a:p>
            <a:pPr lvl="1"/>
            <a:r>
              <a:rPr lang="it-IT" dirty="0"/>
              <a:t>si vengono a creare numerose partizioni libere molto piccole (si aumenta la frammentazione)</a:t>
            </a:r>
          </a:p>
          <a:p>
            <a:r>
              <a:rPr lang="it-IT" b="1" i="1" dirty="0" err="1"/>
              <a:t>worst</a:t>
            </a:r>
            <a:r>
              <a:rPr lang="it-IT" b="1" i="1" dirty="0"/>
              <a:t> </a:t>
            </a:r>
            <a:r>
              <a:rPr lang="it-IT" b="1" i="1" dirty="0" err="1"/>
              <a:t>fit</a:t>
            </a:r>
            <a:endParaRPr lang="it-IT" b="1" i="1" dirty="0"/>
          </a:p>
          <a:p>
            <a:pPr lvl="1"/>
            <a:r>
              <a:rPr lang="it-IT" dirty="0"/>
              <a:t>tra le partizioni libere che possono contenere il processo si sceglie quella più ampia per attenuare l'effetto della frammentazione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4DFDC-CBCF-4D70-93C1-56F5BB64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7676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4D1D5-CF5B-4D97-B3E3-B39231E4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suddivisa in settori:</a:t>
            </a:r>
            <a:br>
              <a:rPr lang="it-IT" dirty="0"/>
            </a:br>
            <a:r>
              <a:rPr lang="it-IT" dirty="0"/>
              <a:t>compattazione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5E10AA-A952-426F-B952-A9BEBDA42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alcuni casi la riduzione della frammentazione si può ottenere con una tecnica detta di </a:t>
            </a:r>
            <a:r>
              <a:rPr lang="it-IT" b="1" i="1" dirty="0"/>
              <a:t>compattazione</a:t>
            </a:r>
            <a:r>
              <a:rPr lang="it-IT" dirty="0"/>
              <a:t> della memoria</a:t>
            </a:r>
          </a:p>
          <a:p>
            <a:r>
              <a:rPr lang="it-IT" dirty="0"/>
              <a:t>il gestore della memoria predispone un </a:t>
            </a:r>
            <a:r>
              <a:rPr lang="it-IT" b="1" i="1" dirty="0"/>
              <a:t>algoritmo</a:t>
            </a:r>
            <a:r>
              <a:rPr lang="it-IT" dirty="0"/>
              <a:t> che </a:t>
            </a:r>
            <a:r>
              <a:rPr lang="it-IT" b="1" i="1" dirty="0"/>
              <a:t>periodicamente</a:t>
            </a:r>
            <a:r>
              <a:rPr lang="it-IT" dirty="0"/>
              <a:t> controlla lo stato della memoria e quando necessario interrompe le esecuzioni per </a:t>
            </a:r>
            <a:r>
              <a:rPr lang="it-IT" b="1" i="1" dirty="0"/>
              <a:t>compattare</a:t>
            </a:r>
            <a:r>
              <a:rPr lang="it-IT" dirty="0"/>
              <a:t> in modo </a:t>
            </a:r>
            <a:r>
              <a:rPr lang="it-IT" b="1" i="1" dirty="0"/>
              <a:t>contiguo</a:t>
            </a:r>
            <a:r>
              <a:rPr lang="it-IT" dirty="0"/>
              <a:t> tutta la memoria allocata eliminando i buchi e aggiornando la tabella della memoria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1446FB-D666-4D38-B724-404D64A4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832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9389E-9BDC-4598-9DE5-00B38459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paginazione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3081E-7174-44CF-8177-3631841FA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memoria viene «</a:t>
            </a:r>
            <a:r>
              <a:rPr lang="it-IT" i="1" dirty="0"/>
              <a:t>vista</a:t>
            </a:r>
            <a:r>
              <a:rPr lang="it-IT" dirty="0"/>
              <a:t>» dal processore come un array di </a:t>
            </a:r>
            <a:r>
              <a:rPr lang="it-IT" b="1" i="1" dirty="0"/>
              <a:t>settori</a:t>
            </a:r>
            <a:r>
              <a:rPr lang="it-IT" dirty="0"/>
              <a:t> aventi tutti la </a:t>
            </a:r>
            <a:r>
              <a:rPr lang="it-IT" b="1" i="1" dirty="0"/>
              <a:t>stessa dimensione </a:t>
            </a:r>
            <a:r>
              <a:rPr lang="it-IT" dirty="0"/>
              <a:t>predefinita</a:t>
            </a:r>
          </a:p>
          <a:p>
            <a:r>
              <a:rPr lang="it-IT" dirty="0"/>
              <a:t>il sistema operativo assegna a ogni processo in esecuzione un </a:t>
            </a:r>
            <a:r>
              <a:rPr lang="it-IT" b="1" i="1" dirty="0"/>
              <a:t>numero</a:t>
            </a:r>
            <a:r>
              <a:rPr lang="it-IT" dirty="0"/>
              <a:t> di </a:t>
            </a:r>
            <a:r>
              <a:rPr lang="it-IT" b="1" i="1" dirty="0"/>
              <a:t>pagine</a:t>
            </a:r>
            <a:r>
              <a:rPr lang="it-IT" dirty="0"/>
              <a:t> sufficiente per contenere il codice e i dati</a:t>
            </a:r>
          </a:p>
          <a:p>
            <a:r>
              <a:rPr lang="it-IT" dirty="0"/>
              <a:t>le pagine </a:t>
            </a:r>
            <a:r>
              <a:rPr lang="it-IT" b="1" i="1" dirty="0"/>
              <a:t>non</a:t>
            </a:r>
            <a:r>
              <a:rPr lang="it-IT" dirty="0"/>
              <a:t> sono necessariamente </a:t>
            </a:r>
            <a:r>
              <a:rPr lang="it-IT" b="1" i="1" dirty="0"/>
              <a:t>contigue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C5CC9B-5CF1-4C5A-82F4-BE36CBD5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5" name="Segnaposto contenuto 7">
            <a:extLst>
              <a:ext uri="{FF2B5EF4-FFF2-40B4-BE49-F238E27FC236}">
                <a16:creationId xmlns:a16="http://schemas.microsoft.com/office/drawing/2014/main" id="{F560BD93-82E6-4C35-9BFE-4145B228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2501" b="-132501"/>
          <a:stretch>
            <a:fillRect/>
          </a:stretch>
        </p:blipFill>
        <p:spPr bwMode="auto">
          <a:xfrm>
            <a:off x="609600" y="2332038"/>
            <a:ext cx="10972800" cy="45259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202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5297FC-583E-4CE1-B3B8-18D2B9DF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paginazione: </a:t>
            </a:r>
            <a:br>
              <a:rPr lang="it-IT" dirty="0"/>
            </a:br>
            <a:r>
              <a:rPr lang="it-IT" dirty="0"/>
              <a:t>organizzazione della memoria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FF85F8C-B0FC-42B2-A42B-D0F482F89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723" y="1341438"/>
            <a:ext cx="10221130" cy="452596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1B3839-2EBB-4EC8-BF35-423B3A53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62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4AC8E47E-74CA-4140-8135-8DE10814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utenti e livelli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31474DC-279C-4CAD-9AC5-5A39F86E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strato (livello) costituisce una </a:t>
            </a:r>
            <a:r>
              <a:rPr lang="it-IT" b="1" i="1" dirty="0"/>
              <a:t>macchina virtuale</a:t>
            </a:r>
          </a:p>
          <a:p>
            <a:pPr lvl="1"/>
            <a:r>
              <a:rPr lang="it-IT" b="1" i="1" dirty="0"/>
              <a:t>usa</a:t>
            </a:r>
            <a:r>
              <a:rPr lang="it-IT" dirty="0"/>
              <a:t> le funzionalità di quello </a:t>
            </a:r>
            <a:r>
              <a:rPr lang="it-IT" b="1" i="1" dirty="0"/>
              <a:t>sottostante</a:t>
            </a:r>
          </a:p>
          <a:p>
            <a:pPr lvl="1"/>
            <a:r>
              <a:rPr lang="it-IT" b="1" i="1" dirty="0"/>
              <a:t>fornisce</a:t>
            </a:r>
            <a:r>
              <a:rPr lang="it-IT" dirty="0"/>
              <a:t> </a:t>
            </a:r>
            <a:r>
              <a:rPr lang="it-IT" b="1" i="1" dirty="0"/>
              <a:t>servizi</a:t>
            </a:r>
            <a:r>
              <a:rPr lang="it-IT" dirty="0"/>
              <a:t> al livello che segue nella gerarchia</a:t>
            </a:r>
          </a:p>
          <a:p>
            <a:pPr lvl="1"/>
            <a:r>
              <a:rPr lang="it-IT" b="1" i="1" dirty="0"/>
              <a:t>gestisce</a:t>
            </a:r>
            <a:r>
              <a:rPr lang="it-IT" dirty="0"/>
              <a:t> le risorse mediante politiche invisibili ai livelli superiori</a:t>
            </a:r>
          </a:p>
          <a:p>
            <a:r>
              <a:rPr lang="it-IT" dirty="0"/>
              <a:t>l’utente finale interagisce solo con il livello più esterno della gerarchia</a:t>
            </a:r>
          </a:p>
          <a:p>
            <a:pPr lvl="1"/>
            <a:r>
              <a:rPr lang="it-IT" dirty="0"/>
              <a:t>è ignaro di tutti i dettagli delle operazioni svolte dai livelli inferiori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AD653A-F127-47D5-89EA-5572EF70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4098" name="Picture 2" descr="Immagine correlata">
            <a:extLst>
              <a:ext uri="{FF2B5EF4-FFF2-40B4-BE49-F238E27FC236}">
                <a16:creationId xmlns:a16="http://schemas.microsoft.com/office/drawing/2014/main" id="{FF1927CB-E34B-4355-91AE-B6270FD5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3861048"/>
            <a:ext cx="204862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51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9A1B2E5-67EA-4501-8F54-4476CE29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paginazione: traslazione 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B6370F9-19F8-4D9B-8138-BDF3FEDCE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per la </a:t>
            </a:r>
            <a:r>
              <a:rPr lang="it-IT" sz="2400" b="1" i="1" dirty="0"/>
              <a:t>traslazione degli indirizzi </a:t>
            </a:r>
            <a:r>
              <a:rPr lang="it-IT" sz="2400" dirty="0"/>
              <a:t>ogni processo è dotato di una </a:t>
            </a:r>
            <a:r>
              <a:rPr lang="it-IT" sz="2400" b="1" i="1" dirty="0"/>
              <a:t>tabella</a:t>
            </a:r>
            <a:r>
              <a:rPr lang="it-IT" sz="2400" dirty="0"/>
              <a:t> di corrispondenza fra pagina logica e pagina fisica</a:t>
            </a:r>
          </a:p>
          <a:p>
            <a:r>
              <a:rPr lang="it-IT" sz="2400" dirty="0"/>
              <a:t>il compito della </a:t>
            </a:r>
            <a:r>
              <a:rPr lang="it-IT" sz="2400" b="1" i="1" dirty="0"/>
              <a:t>MMU</a:t>
            </a:r>
            <a:r>
              <a:rPr lang="it-IT" sz="2400" dirty="0"/>
              <a:t> è più </a:t>
            </a:r>
            <a:r>
              <a:rPr lang="it-IT" sz="2400" b="1" i="1" dirty="0"/>
              <a:t>complesso</a:t>
            </a:r>
            <a:r>
              <a:rPr lang="it-IT" sz="2400" dirty="0"/>
              <a:t> per la traduzione da indirizzo logico a indirizzo fisico:</a:t>
            </a:r>
          </a:p>
          <a:p>
            <a:pPr lvl="1"/>
            <a:r>
              <a:rPr lang="it-IT" sz="2000" dirty="0"/>
              <a:t>si individua la </a:t>
            </a:r>
            <a:r>
              <a:rPr lang="it-IT" sz="2000" b="1" i="1" dirty="0"/>
              <a:t>pagina logica</a:t>
            </a:r>
          </a:p>
          <a:p>
            <a:pPr lvl="1"/>
            <a:r>
              <a:rPr lang="it-IT" sz="2000" dirty="0"/>
              <a:t>poi si individua la corrispondente </a:t>
            </a:r>
            <a:r>
              <a:rPr lang="it-IT" sz="2000" b="1" i="1" dirty="0"/>
              <a:t>pagina fisica</a:t>
            </a:r>
          </a:p>
          <a:p>
            <a:endParaRPr lang="it-IT" sz="2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0612A46-7793-4E8B-B6B6-B7EB31E9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8" name="Segnaposto contenuto 6">
            <a:extLst>
              <a:ext uri="{FF2B5EF4-FFF2-40B4-BE49-F238E27FC236}">
                <a16:creationId xmlns:a16="http://schemas.microsoft.com/office/drawing/2014/main" id="{00E74DE6-8224-44EF-A78C-96032D28B5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237" r="-1237"/>
          <a:stretch>
            <a:fillRect/>
          </a:stretch>
        </p:blipFill>
        <p:spPr>
          <a:xfrm>
            <a:off x="6415322" y="2299494"/>
            <a:ext cx="4977931" cy="260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93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9C5EEB-57FF-4A74-A6C2-4CCEC5F4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paginazione: dimensione delle pagine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1438B6-6639-4548-A5B5-ECA5C95ED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se la dimensione di una pagina è una </a:t>
            </a:r>
            <a:r>
              <a:rPr lang="it-IT" sz="2400" b="1" i="1" dirty="0"/>
              <a:t>potenza di 2 </a:t>
            </a:r>
            <a:r>
              <a:rPr lang="it-IT" sz="2400" dirty="0"/>
              <a:t>gli indirizzi vengono di fatto spezzati in due:</a:t>
            </a:r>
          </a:p>
          <a:p>
            <a:pPr lvl="1"/>
            <a:r>
              <a:rPr lang="it-IT" sz="1800" dirty="0"/>
              <a:t>i primi bit determinano la pagina</a:t>
            </a:r>
          </a:p>
          <a:p>
            <a:pPr lvl="1"/>
            <a:r>
              <a:rPr lang="it-IT" sz="1800" dirty="0"/>
              <a:t>i successivi determinano l’indirizzo interno alla pagina (</a:t>
            </a:r>
            <a:r>
              <a:rPr lang="it-IT" sz="1800" b="1" i="1" dirty="0"/>
              <a:t>offset</a:t>
            </a:r>
            <a:r>
              <a:rPr lang="it-IT" sz="1800" dirty="0"/>
              <a:t>)</a:t>
            </a:r>
          </a:p>
          <a:p>
            <a:r>
              <a:rPr lang="it-IT" sz="2400" dirty="0"/>
              <a:t>la </a:t>
            </a:r>
            <a:r>
              <a:rPr lang="it-IT" sz="2400" b="1" i="1" dirty="0"/>
              <a:t>traslazione</a:t>
            </a:r>
            <a:r>
              <a:rPr lang="it-IT" sz="2400" dirty="0"/>
              <a:t> sostituisce i bit relativi alla pagina fisica con quelli relativi alla pagina logica e lascia inalterati i restanti bit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87BA802-ABC2-454A-A7B3-1812F8C90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888" y="2412212"/>
            <a:ext cx="5384800" cy="2384413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DD856D-073B-46EB-AC76-06764665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3886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810A104-5F46-46EA-8D71-DAF9D4CF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paginazione: frammentazione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0E2F8F2-1921-4D7F-A4C3-902BAE5C3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problema della </a:t>
            </a:r>
            <a:r>
              <a:rPr lang="it-IT" b="1" i="1" dirty="0"/>
              <a:t>frammentazione</a:t>
            </a:r>
            <a:r>
              <a:rPr lang="it-IT" dirty="0"/>
              <a:t> è </a:t>
            </a:r>
            <a:r>
              <a:rPr lang="it-IT" b="1" i="1" dirty="0"/>
              <a:t>risolto</a:t>
            </a:r>
          </a:p>
          <a:p>
            <a:r>
              <a:rPr lang="it-IT" dirty="0"/>
              <a:t>al termine di un processo vengono “</a:t>
            </a:r>
            <a:r>
              <a:rPr lang="it-IT" b="1" i="1" dirty="0"/>
              <a:t>liberate</a:t>
            </a:r>
            <a:r>
              <a:rPr lang="it-IT" dirty="0"/>
              <a:t>” tutte le pagine utilizzate da questo</a:t>
            </a:r>
          </a:p>
          <a:p>
            <a:r>
              <a:rPr lang="it-IT" dirty="0"/>
              <a:t>un nuovo processo ha a disposizione tutte le </a:t>
            </a:r>
            <a:r>
              <a:rPr lang="it-IT" b="1" i="1" dirty="0"/>
              <a:t>pagine</a:t>
            </a:r>
            <a:r>
              <a:rPr lang="it-IT" dirty="0"/>
              <a:t> rimaste “</a:t>
            </a:r>
            <a:r>
              <a:rPr lang="it-IT" b="1" i="1" dirty="0"/>
              <a:t>libere</a:t>
            </a:r>
            <a:r>
              <a:rPr lang="it-IT" dirty="0"/>
              <a:t>”</a:t>
            </a:r>
          </a:p>
          <a:p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F22CC60-F15C-47DB-B105-B16365B3F7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888" y="2412212"/>
            <a:ext cx="5384800" cy="2384413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747938-0AD3-49DA-9ED6-2B0832C5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880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AADC87F-6914-4B41-88DA-5ABA7ACB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memoria virtuale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DF1E431-641D-4CC7-8F65-4AE03390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processi attivi in un sistema operativo multitasking sono molti ed è probabile che il numero complessivo delle </a:t>
            </a:r>
            <a:r>
              <a:rPr lang="it-IT" b="1" i="1" dirty="0"/>
              <a:t>pagine richieste </a:t>
            </a:r>
            <a:r>
              <a:rPr lang="it-IT" dirty="0"/>
              <a:t>da tutti i processi sia </a:t>
            </a:r>
            <a:r>
              <a:rPr lang="it-IT" b="1" i="1" dirty="0"/>
              <a:t>superiore</a:t>
            </a:r>
            <a:r>
              <a:rPr lang="it-IT" dirty="0"/>
              <a:t> al numero di pagine di memoria effettivamente </a:t>
            </a:r>
            <a:r>
              <a:rPr lang="it-IT" b="1" i="1" dirty="0"/>
              <a:t>disponibili</a:t>
            </a:r>
          </a:p>
          <a:p>
            <a:r>
              <a:rPr lang="it-IT" dirty="0"/>
              <a:t>tutti i moderni sistemi operativi implementano la tecnica della </a:t>
            </a:r>
            <a:r>
              <a:rPr lang="it-IT" b="1" i="1" dirty="0"/>
              <a:t>“memoria virtuale”</a:t>
            </a:r>
            <a:endParaRPr lang="it-IT" dirty="0"/>
          </a:p>
          <a:p>
            <a:pPr lvl="1"/>
            <a:r>
              <a:rPr lang="it-IT" dirty="0"/>
              <a:t>il gestore della memoria mette a disposizione un </a:t>
            </a:r>
            <a:r>
              <a:rPr lang="it-IT" b="1" i="1" dirty="0"/>
              <a:t>numero</a:t>
            </a:r>
            <a:r>
              <a:rPr lang="it-IT" dirty="0"/>
              <a:t> di pagine </a:t>
            </a:r>
            <a:r>
              <a:rPr lang="it-IT" b="1" i="1" dirty="0"/>
              <a:t>superiore</a:t>
            </a:r>
            <a:r>
              <a:rPr lang="it-IT" dirty="0"/>
              <a:t> a quelle presenti nella memoria fisica</a:t>
            </a:r>
          </a:p>
          <a:p>
            <a:pPr lvl="1"/>
            <a:r>
              <a:rPr lang="it-IT" dirty="0"/>
              <a:t>alcune </a:t>
            </a:r>
            <a:r>
              <a:rPr lang="it-IT" b="1" i="1" dirty="0"/>
              <a:t>pagine</a:t>
            </a:r>
            <a:r>
              <a:rPr lang="it-IT" dirty="0"/>
              <a:t> sono salvate </a:t>
            </a:r>
            <a:r>
              <a:rPr lang="it-IT" b="1" i="1" dirty="0"/>
              <a:t>temporaneamente</a:t>
            </a:r>
            <a:r>
              <a:rPr lang="it-IT" dirty="0"/>
              <a:t> nella </a:t>
            </a:r>
            <a:r>
              <a:rPr lang="it-IT" b="1" i="1" dirty="0"/>
              <a:t>memoria di massa </a:t>
            </a:r>
          </a:p>
          <a:p>
            <a:r>
              <a:rPr lang="it-IT" dirty="0"/>
              <a:t>la memoria di massa utilizzata a questo scopo è comunemente chiamata, in ambiente Unix-Linux, </a:t>
            </a:r>
            <a:r>
              <a:rPr lang="it-IT" b="1" i="1" dirty="0"/>
              <a:t>swap</a:t>
            </a:r>
            <a:r>
              <a:rPr lang="it-IT" dirty="0"/>
              <a:t> o spazio di swap, mentre, in ambiente Windows, è chiamata file di </a:t>
            </a:r>
            <a:r>
              <a:rPr lang="it-IT" b="1" i="1" dirty="0" err="1"/>
              <a:t>paging</a:t>
            </a:r>
            <a:r>
              <a:rPr lang="it-IT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C4FC6D-9D10-4FD9-8BBE-C1C9929C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537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8E251-7A96-49D9-8E92-741E5E70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pagine logiche e pagine fisiche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1F3A969-2CE0-47AF-B98D-B2C1BF14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966" y="1341438"/>
            <a:ext cx="10964644" cy="4525962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6D8BB4-00F9-4377-8949-518F2220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8831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A4A10-7F6A-4BEB-A6E0-FADC77F7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prestazioni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F5FD4F-DD91-4FFE-9A0F-3C0C953E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memoria di massa ha </a:t>
            </a:r>
            <a:r>
              <a:rPr lang="it-IT" b="1" i="1" dirty="0"/>
              <a:t>tempi</a:t>
            </a:r>
            <a:r>
              <a:rPr lang="it-IT" dirty="0"/>
              <a:t> di accesso estremamente </a:t>
            </a:r>
            <a:r>
              <a:rPr lang="it-IT" b="1" i="1" dirty="0"/>
              <a:t>più lenti </a:t>
            </a:r>
            <a:r>
              <a:rPr lang="it-IT" dirty="0"/>
              <a:t>della memoria centrale</a:t>
            </a:r>
          </a:p>
          <a:p>
            <a:pPr lvl="1"/>
            <a:r>
              <a:rPr lang="it-IT" dirty="0"/>
              <a:t>è necessario quindi </a:t>
            </a:r>
            <a:r>
              <a:rPr lang="it-IT" b="1" i="1" dirty="0"/>
              <a:t>ridurre</a:t>
            </a:r>
            <a:r>
              <a:rPr lang="it-IT" dirty="0"/>
              <a:t> al minimo le operazioni di </a:t>
            </a:r>
            <a:r>
              <a:rPr lang="it-IT" b="1" i="1" dirty="0" err="1"/>
              <a:t>swapping</a:t>
            </a:r>
            <a:r>
              <a:rPr lang="it-IT" dirty="0"/>
              <a:t> (spostamento delle pagine dallo spazio di swap alla memoria fisica)</a:t>
            </a:r>
          </a:p>
          <a:p>
            <a:r>
              <a:rPr lang="it-IT" dirty="0"/>
              <a:t>normalmente un processo in ogni fase della sua esecuzione fa riferimento a </a:t>
            </a:r>
            <a:r>
              <a:rPr lang="it-IT" b="1" i="1" dirty="0"/>
              <a:t>istruzioni</a:t>
            </a:r>
            <a:r>
              <a:rPr lang="it-IT" dirty="0"/>
              <a:t> e </a:t>
            </a:r>
            <a:r>
              <a:rPr lang="it-IT" b="1" i="1" dirty="0"/>
              <a:t>dati</a:t>
            </a:r>
            <a:r>
              <a:rPr lang="it-IT" dirty="0"/>
              <a:t> contenuti in poche pagine di memoria </a:t>
            </a:r>
            <a:r>
              <a:rPr lang="it-IT" b="1" i="1" dirty="0"/>
              <a:t>contigue</a:t>
            </a:r>
            <a:endParaRPr lang="it-IT" dirty="0"/>
          </a:p>
          <a:p>
            <a:pPr lvl="1"/>
            <a:r>
              <a:rPr lang="it-IT" b="1" i="1" dirty="0"/>
              <a:t>località del codice</a:t>
            </a:r>
          </a:p>
          <a:p>
            <a:pPr lvl="2"/>
            <a:r>
              <a:rPr lang="it-IT" dirty="0"/>
              <a:t>l’esempio classico è un ciclo che ripete più volte istruzioni consecutive</a:t>
            </a:r>
          </a:p>
          <a:p>
            <a:pPr lvl="1"/>
            <a:r>
              <a:rPr lang="it-IT" b="1" i="1" dirty="0"/>
              <a:t>località dei dati</a:t>
            </a:r>
          </a:p>
          <a:p>
            <a:pPr lvl="2"/>
            <a:r>
              <a:rPr lang="it-IT" dirty="0"/>
              <a:t>la struttura più comunemente utilizzata è l’</a:t>
            </a:r>
            <a:r>
              <a:rPr lang="it-IT" b="1" i="1" dirty="0"/>
              <a:t>array</a:t>
            </a:r>
            <a:r>
              <a:rPr lang="it-IT" dirty="0"/>
              <a:t> in cui i dati sono contigui in memoria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B92559-8AE6-4EBE-907E-879BBE72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270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F58EC-9967-4E0E-89A1-7BD98B45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page fault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FDEE855-BE25-4EBF-A5F2-06E32CD0D2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400" dirty="0"/>
              <a:t>la MMU trasla gli indirizzi</a:t>
            </a:r>
          </a:p>
          <a:p>
            <a:r>
              <a:rPr lang="it-IT" sz="2400" dirty="0"/>
              <a:t>se la pagina </a:t>
            </a:r>
            <a:r>
              <a:rPr lang="it-IT" sz="2400" b="1" i="1" dirty="0"/>
              <a:t>non</a:t>
            </a:r>
            <a:r>
              <a:rPr lang="it-IT" sz="2400" dirty="0"/>
              <a:t> è </a:t>
            </a:r>
            <a:r>
              <a:rPr lang="it-IT" sz="2400" b="1" i="1" dirty="0"/>
              <a:t>presente</a:t>
            </a:r>
            <a:r>
              <a:rPr lang="it-IT" sz="2400" dirty="0"/>
              <a:t> in memoria (</a:t>
            </a:r>
            <a:r>
              <a:rPr lang="it-IT" sz="2400" b="1" i="1" dirty="0"/>
              <a:t>page fault</a:t>
            </a:r>
            <a:r>
              <a:rPr lang="it-IT" sz="2400" dirty="0"/>
              <a:t>) il processo viene posto in stato di </a:t>
            </a:r>
            <a:r>
              <a:rPr lang="it-IT" sz="2400" b="1" i="1" dirty="0" err="1"/>
              <a:t>wait</a:t>
            </a:r>
            <a:r>
              <a:rPr lang="it-IT" sz="2400" dirty="0"/>
              <a:t> in attesa che la pagina venga caricata in memoria</a:t>
            </a:r>
          </a:p>
          <a:p>
            <a:r>
              <a:rPr lang="it-IT" sz="2400" dirty="0"/>
              <a:t>il gestore della memoria </a:t>
            </a:r>
            <a:r>
              <a:rPr lang="it-IT" sz="2400" b="1" i="1" dirty="0"/>
              <a:t>recupera</a:t>
            </a:r>
            <a:r>
              <a:rPr lang="it-IT" sz="2400" dirty="0"/>
              <a:t> la pagina, </a:t>
            </a:r>
            <a:r>
              <a:rPr lang="it-IT" sz="2400" b="1" i="1" dirty="0"/>
              <a:t>aggiorna</a:t>
            </a:r>
            <a:r>
              <a:rPr lang="it-IT" sz="2400" dirty="0"/>
              <a:t> la </a:t>
            </a:r>
            <a:r>
              <a:rPr lang="it-IT" sz="2400" b="1" i="1" dirty="0"/>
              <a:t>tabella</a:t>
            </a:r>
            <a:r>
              <a:rPr lang="it-IT" sz="2400" dirty="0"/>
              <a:t> delle pagine e riporta il processo in ready</a:t>
            </a:r>
          </a:p>
          <a:p>
            <a:endParaRPr lang="it-IT" sz="24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B996D0-BD47-42D8-8240-CBD95DC5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675D08-8EB0-4B80-8C45-A05A5989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990600"/>
            <a:ext cx="4639458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859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E794737A-68E5-4E92-AC22-49200E93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page fault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53F3AD2-227B-4C26-A177-62C5C8FD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</a:t>
            </a:r>
            <a:r>
              <a:rPr lang="it-IT" b="1" i="1" dirty="0"/>
              <a:t>page fault rallenta </a:t>
            </a:r>
            <a:r>
              <a:rPr lang="it-IT" dirty="0"/>
              <a:t>drasticamente l’esecuzione di un processo che deve transitare dallo stato di </a:t>
            </a:r>
            <a:r>
              <a:rPr lang="it-IT" dirty="0" err="1"/>
              <a:t>wait</a:t>
            </a:r>
            <a:r>
              <a:rPr lang="it-IT" dirty="0"/>
              <a:t> e deve attendere il caricamento della pagina dalla memoria di massa</a:t>
            </a:r>
          </a:p>
          <a:p>
            <a:r>
              <a:rPr lang="it-IT" dirty="0"/>
              <a:t>se non sono disponibili pagine libere in memoria centrale è necessario </a:t>
            </a:r>
            <a:r>
              <a:rPr lang="it-IT" b="1" i="1" dirty="0"/>
              <a:t>sostituire</a:t>
            </a:r>
            <a:r>
              <a:rPr lang="it-IT" dirty="0"/>
              <a:t> una pagina dello stesso processo (</a:t>
            </a:r>
            <a:r>
              <a:rPr lang="it-IT" b="1" i="1" dirty="0"/>
              <a:t>allocazione locale</a:t>
            </a:r>
            <a:r>
              <a:rPr lang="it-IT" dirty="0"/>
              <a:t>) o di un altro processo (</a:t>
            </a:r>
            <a:r>
              <a:rPr lang="it-IT" b="1" i="1" dirty="0"/>
              <a:t>allocazione globale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170354-A486-4370-B143-FECD33740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31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69913-F8EA-49B1-8A03-3B1979C1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politiche per la </a:t>
            </a:r>
            <a:br>
              <a:rPr lang="it-IT" dirty="0"/>
            </a:br>
            <a:r>
              <a:rPr lang="it-IT" dirty="0"/>
              <a:t>gestione del page fault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8EBF0-AD19-49CB-8B09-BFD61E749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FIFO</a:t>
            </a:r>
            <a:r>
              <a:rPr lang="it-IT" dirty="0"/>
              <a:t> (First In First Out)</a:t>
            </a:r>
          </a:p>
          <a:p>
            <a:pPr lvl="1"/>
            <a:r>
              <a:rPr lang="it-IT" dirty="0"/>
              <a:t>la pagina da </a:t>
            </a:r>
            <a:r>
              <a:rPr lang="it-IT" b="1" i="1" dirty="0"/>
              <a:t>rimuovere</a:t>
            </a:r>
            <a:r>
              <a:rPr lang="it-IT" dirty="0"/>
              <a:t> è la </a:t>
            </a:r>
            <a:r>
              <a:rPr lang="it-IT" b="1" i="1" dirty="0"/>
              <a:t>prima</a:t>
            </a:r>
            <a:r>
              <a:rPr lang="it-IT" dirty="0"/>
              <a:t> che è stata caricata</a:t>
            </a:r>
          </a:p>
          <a:p>
            <a:pPr lvl="1"/>
            <a:r>
              <a:rPr lang="it-IT" dirty="0"/>
              <a:t>l’idea è che le pagine “</a:t>
            </a:r>
            <a:r>
              <a:rPr lang="it-IT" b="1" i="1" dirty="0"/>
              <a:t>vecchie</a:t>
            </a:r>
            <a:r>
              <a:rPr lang="it-IT" dirty="0"/>
              <a:t>” non vengano più utilizzate in futuro</a:t>
            </a:r>
          </a:p>
          <a:p>
            <a:r>
              <a:rPr lang="it-IT" b="1" i="1" dirty="0"/>
              <a:t>LRU</a:t>
            </a:r>
            <a:r>
              <a:rPr lang="it-IT" dirty="0"/>
              <a:t> (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Recently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) </a:t>
            </a:r>
          </a:p>
          <a:p>
            <a:pPr lvl="1"/>
            <a:r>
              <a:rPr lang="it-IT" dirty="0"/>
              <a:t>la pagina da rimuovere è quella </a:t>
            </a:r>
            <a:r>
              <a:rPr lang="it-IT" b="1" i="1" dirty="0"/>
              <a:t>inutilizzata</a:t>
            </a:r>
            <a:r>
              <a:rPr lang="it-IT" dirty="0"/>
              <a:t> da </a:t>
            </a:r>
            <a:r>
              <a:rPr lang="it-IT" b="1" i="1" dirty="0"/>
              <a:t>più tempo</a:t>
            </a:r>
            <a:endParaRPr lang="it-IT" dirty="0"/>
          </a:p>
          <a:p>
            <a:pPr lvl="1"/>
            <a:r>
              <a:rPr lang="it-IT" dirty="0"/>
              <a:t>l’idea è che se non è utilizzata da molto tempo non verrà più utilizzata</a:t>
            </a:r>
          </a:p>
          <a:p>
            <a:r>
              <a:rPr lang="it-IT" b="1" i="1" dirty="0"/>
              <a:t>LFU</a:t>
            </a:r>
            <a:r>
              <a:rPr lang="it-IT" dirty="0"/>
              <a:t> (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la pagina da rimuovere è quella </a:t>
            </a:r>
            <a:r>
              <a:rPr lang="it-IT" b="1" i="1" dirty="0"/>
              <a:t>meno utilizzata</a:t>
            </a:r>
            <a:endParaRPr lang="it-IT" dirty="0"/>
          </a:p>
          <a:p>
            <a:pPr lvl="1"/>
            <a:r>
              <a:rPr lang="it-IT" dirty="0"/>
              <a:t>l’idea è che se è stata poco utilizzata sarà poco utilizzata anche in futuro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8F336B-486D-4535-B5B0-FED8AA5F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2455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D77719-2157-4D1E-BA87-A4E8A07E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per le politiche </a:t>
            </a:r>
            <a:br>
              <a:rPr lang="it-IT" dirty="0"/>
            </a:br>
            <a:r>
              <a:rPr lang="it-IT" dirty="0"/>
              <a:t>di page fault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7EF5B0-BB46-4648-A82B-DCD2157C2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FIFO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è sufficiente memorizzare per ogni pagina il </a:t>
            </a:r>
            <a:r>
              <a:rPr lang="it-IT" b="1" i="1" dirty="0"/>
              <a:t>momento</a:t>
            </a:r>
            <a:r>
              <a:rPr lang="it-IT" dirty="0"/>
              <a:t> del caricamento in memoria</a:t>
            </a:r>
          </a:p>
          <a:p>
            <a:r>
              <a:rPr lang="it-IT" b="1" i="1" dirty="0"/>
              <a:t>LRU</a:t>
            </a:r>
          </a:p>
          <a:p>
            <a:pPr lvl="1"/>
            <a:r>
              <a:rPr lang="it-IT" dirty="0"/>
              <a:t>deve essere memorizzato il </a:t>
            </a:r>
            <a:r>
              <a:rPr lang="it-IT" b="1" i="1" dirty="0"/>
              <a:t>tempo</a:t>
            </a:r>
            <a:r>
              <a:rPr lang="it-IT" dirty="0"/>
              <a:t> ad ogni </a:t>
            </a:r>
            <a:r>
              <a:rPr lang="it-IT" b="1" i="1" dirty="0"/>
              <a:t>accesso</a:t>
            </a:r>
            <a:r>
              <a:rPr lang="it-IT" dirty="0"/>
              <a:t> alla pagina</a:t>
            </a:r>
          </a:p>
          <a:p>
            <a:r>
              <a:rPr lang="it-IT" b="1" i="1" dirty="0"/>
              <a:t>LFU</a:t>
            </a:r>
          </a:p>
          <a:p>
            <a:pPr lvl="1"/>
            <a:r>
              <a:rPr lang="it-IT" dirty="0"/>
              <a:t>deve essere memorizzato un </a:t>
            </a:r>
            <a:r>
              <a:rPr lang="it-IT" b="1" i="1" dirty="0"/>
              <a:t>contatore</a:t>
            </a:r>
            <a:r>
              <a:rPr lang="it-IT" dirty="0"/>
              <a:t> incrementato ad ogni accesso alla pagina</a:t>
            </a:r>
          </a:p>
          <a:p>
            <a:pPr lvl="1"/>
            <a:r>
              <a:rPr lang="it-IT" dirty="0"/>
              <a:t>per semplificare la gestione si utilizza un </a:t>
            </a:r>
            <a:r>
              <a:rPr lang="it-IT" b="1" i="1" dirty="0"/>
              <a:t>bit</a:t>
            </a:r>
            <a:r>
              <a:rPr lang="it-IT" dirty="0"/>
              <a:t> che viene settato se si fa accesso a una pagina (i bit vengono periodicamente azzerati) </a:t>
            </a:r>
          </a:p>
          <a:p>
            <a:pPr lvl="1"/>
            <a:r>
              <a:rPr lang="it-IT" dirty="0"/>
              <a:t>la politica diventa quindi </a:t>
            </a:r>
            <a:r>
              <a:rPr lang="it-IT" i="1" dirty="0"/>
              <a:t>NRU</a:t>
            </a:r>
            <a:r>
              <a:rPr lang="it-IT" dirty="0"/>
              <a:t> 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Recently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1FA7E2-51F2-4565-966F-602C34AC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668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491BD-AE6A-47BB-B3A1-CF570952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gerarchia di macchine virtuali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6277D7-FB57-4081-A918-C821AE24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chi scrive un sistema operativo vede il sistema come un insieme di </a:t>
            </a:r>
            <a:r>
              <a:rPr lang="it-IT" b="1" i="1" dirty="0"/>
              <a:t>risorse fisiche</a:t>
            </a:r>
            <a:r>
              <a:rPr lang="it-IT" dirty="0"/>
              <a:t> da comandare direttamente</a:t>
            </a:r>
          </a:p>
          <a:p>
            <a:r>
              <a:rPr lang="it-IT" dirty="0"/>
              <a:t>chi progetta un ambiente di programmazione vede la macchina come l’insieme delle </a:t>
            </a:r>
            <a:r>
              <a:rPr lang="it-IT" b="1" i="1" dirty="0"/>
              <a:t>funzioni</a:t>
            </a:r>
            <a:r>
              <a:rPr lang="it-IT" dirty="0"/>
              <a:t> messe a disposizione dal sistema operativo</a:t>
            </a:r>
          </a:p>
          <a:p>
            <a:r>
              <a:rPr lang="it-IT" dirty="0"/>
              <a:t>il programmatore usa un </a:t>
            </a:r>
            <a:r>
              <a:rPr lang="it-IT" b="1" i="1" dirty="0"/>
              <a:t>linguaggio</a:t>
            </a:r>
            <a:r>
              <a:rPr lang="it-IT" dirty="0"/>
              <a:t> ad alto livello per realizzare un programma applicativo e vede l’elaboratore come l’insieme delle funzionalità messe a disposizione dall’ambiente di programmazione</a:t>
            </a:r>
          </a:p>
          <a:p>
            <a:r>
              <a:rPr lang="it-IT" dirty="0"/>
              <a:t>per l’</a:t>
            </a:r>
            <a:r>
              <a:rPr lang="it-IT" b="1" i="1" dirty="0"/>
              <a:t>utilizzatore</a:t>
            </a:r>
            <a:r>
              <a:rPr lang="it-IT" dirty="0"/>
              <a:t> di un programma applicativo il sistema appare virtualmente come l’insieme dei comandi che può fornire alla macchina per soddisfare le sue esigenze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90F177-B157-4D70-BF19-67C2AD96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858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C44886-C592-4899-86B0-48D05CB7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swapping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C4B85F-5869-4391-8926-5987A741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una pagina viene eliminata dalla memoria centrale deve essere </a:t>
            </a:r>
            <a:r>
              <a:rPr lang="it-IT" b="1" i="1" dirty="0"/>
              <a:t>copiata</a:t>
            </a:r>
            <a:r>
              <a:rPr lang="it-IT" dirty="0"/>
              <a:t> sulla memoria di massa</a:t>
            </a:r>
          </a:p>
          <a:p>
            <a:r>
              <a:rPr lang="it-IT" dirty="0"/>
              <a:t>un “</a:t>
            </a:r>
            <a:r>
              <a:rPr lang="it-IT" b="1" i="1" dirty="0" err="1"/>
              <a:t>dirty</a:t>
            </a:r>
            <a:r>
              <a:rPr lang="it-IT" b="1" i="1" dirty="0"/>
              <a:t> bit</a:t>
            </a:r>
            <a:r>
              <a:rPr lang="it-IT" dirty="0"/>
              <a:t>” settato se la pagina viene modificata può essere utilizzato per evitare questa fase di riscrittura su disco </a:t>
            </a:r>
          </a:p>
          <a:p>
            <a:pPr lvl="1"/>
            <a:r>
              <a:rPr lang="it-IT" dirty="0"/>
              <a:t>(molto spesso per le pagine di codice)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26FB5C3-4213-40B7-A4C9-BB7E543F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3948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gestore del file </a:t>
            </a:r>
            <a:r>
              <a:rPr lang="it-IT" cap="none" dirty="0" err="1"/>
              <a:t>system</a:t>
            </a:r>
            <a:endParaRPr lang="it-IT" cap="none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sistemi operativi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5078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file </a:t>
            </a:r>
            <a:r>
              <a:rPr lang="it-IT" sz="2800" dirty="0" err="1"/>
              <a:t>system</a:t>
            </a:r>
            <a:endParaRPr lang="it-IT" sz="2800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b="1" i="1" dirty="0"/>
              <a:t>file </a:t>
            </a:r>
            <a:r>
              <a:rPr lang="it-IT" b="1" i="1" dirty="0" err="1"/>
              <a:t>system</a:t>
            </a:r>
            <a:r>
              <a:rPr lang="it-IT" b="1" i="1" dirty="0"/>
              <a:t> </a:t>
            </a:r>
            <a:r>
              <a:rPr lang="it-IT" dirty="0"/>
              <a:t>è la parte del sistema operativo che permette la gestione delle informazioni memorizzate in modo </a:t>
            </a:r>
            <a:r>
              <a:rPr lang="it-IT" b="1" i="1" dirty="0"/>
              <a:t>permanente</a:t>
            </a:r>
            <a:r>
              <a:rPr lang="it-IT" dirty="0"/>
              <a:t> (i file sui vari sistemi di memorizzazione di massa)</a:t>
            </a:r>
          </a:p>
          <a:p>
            <a:r>
              <a:rPr lang="it-IT" dirty="0"/>
              <a:t>deve garantire la </a:t>
            </a:r>
            <a:r>
              <a:rPr lang="it-IT" b="1" i="1" dirty="0"/>
              <a:t>correttezza</a:t>
            </a:r>
            <a:r>
              <a:rPr lang="it-IT" dirty="0"/>
              <a:t> e la </a:t>
            </a:r>
            <a:r>
              <a:rPr lang="it-IT" b="1" i="1" dirty="0"/>
              <a:t>coerenza</a:t>
            </a:r>
            <a:r>
              <a:rPr lang="it-IT" dirty="0"/>
              <a:t> delle informazioni</a:t>
            </a:r>
          </a:p>
          <a:p>
            <a:r>
              <a:rPr lang="it-IT" dirty="0"/>
              <a:t>nei sistemi multi-utente, deve mettere a disposizione dei meccanismi di </a:t>
            </a:r>
            <a:r>
              <a:rPr lang="it-IT" b="1" i="1" dirty="0"/>
              <a:t>protezione</a:t>
            </a:r>
            <a:r>
              <a:rPr lang="it-IT" dirty="0"/>
              <a:t> in modo tale da consentire agli utenti di proteggere i propri dati dall’accesso da parte di altri utenti non autorizzati</a:t>
            </a:r>
          </a:p>
          <a:p>
            <a:r>
              <a:rPr lang="it-IT" dirty="0"/>
              <a:t>i file </a:t>
            </a:r>
            <a:r>
              <a:rPr lang="it-IT" dirty="0" err="1"/>
              <a:t>system</a:t>
            </a:r>
            <a:r>
              <a:rPr lang="it-IT" dirty="0"/>
              <a:t> possono essere rappresentati sia </a:t>
            </a:r>
            <a:r>
              <a:rPr lang="it-IT" b="1" i="1" dirty="0"/>
              <a:t>graficamente</a:t>
            </a:r>
            <a:r>
              <a:rPr lang="it-IT" dirty="0"/>
              <a:t> tramite file browser sia </a:t>
            </a:r>
            <a:r>
              <a:rPr lang="it-IT" b="1" i="1" dirty="0"/>
              <a:t>testualmente</a:t>
            </a:r>
            <a:r>
              <a:rPr lang="it-IT" dirty="0"/>
              <a:t> tramite </a:t>
            </a:r>
            <a:r>
              <a:rPr lang="it-IT" dirty="0" err="1"/>
              <a:t>shell</a:t>
            </a:r>
            <a:r>
              <a:rPr lang="it-IT" dirty="0"/>
              <a:t> testuale</a:t>
            </a:r>
          </a:p>
          <a:p>
            <a:r>
              <a:rPr lang="it-IT" dirty="0"/>
              <a:t>nella rappresentazione grafica (GUI) è generalmente utilizzata la metafora delle </a:t>
            </a:r>
            <a:r>
              <a:rPr lang="it-IT" b="1" i="1" dirty="0"/>
              <a:t>cartelle</a:t>
            </a:r>
            <a:r>
              <a:rPr lang="it-IT" dirty="0"/>
              <a:t> che contengono documenti (i file) ed altre sottocartelle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0340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system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funzioni tipiche che deve svolgere sono:</a:t>
            </a:r>
          </a:p>
          <a:p>
            <a:pPr lvl="1"/>
            <a:r>
              <a:rPr lang="it-IT" sz="2400" dirty="0"/>
              <a:t>fornire un meccanismo per l’</a:t>
            </a:r>
            <a:r>
              <a:rPr lang="it-IT" sz="2400" b="1" i="1" dirty="0"/>
              <a:t>identificazione</a:t>
            </a:r>
            <a:r>
              <a:rPr lang="it-IT" sz="2400" dirty="0"/>
              <a:t> dei file</a:t>
            </a:r>
          </a:p>
          <a:p>
            <a:pPr lvl="1"/>
            <a:r>
              <a:rPr lang="it-IT" sz="2400" dirty="0"/>
              <a:t>fornire opportuni metodi per </a:t>
            </a:r>
            <a:r>
              <a:rPr lang="it-IT" sz="2400" b="1" i="1" dirty="0"/>
              <a:t>accedere</a:t>
            </a:r>
            <a:r>
              <a:rPr lang="it-IT" sz="2400" dirty="0"/>
              <a:t> ai dati</a:t>
            </a:r>
          </a:p>
          <a:p>
            <a:pPr lvl="1"/>
            <a:r>
              <a:rPr lang="it-IT" sz="2400" dirty="0"/>
              <a:t>rendere </a:t>
            </a:r>
            <a:r>
              <a:rPr lang="it-IT" sz="2400" b="1" i="1" dirty="0"/>
              <a:t>trasparente</a:t>
            </a:r>
            <a:r>
              <a:rPr lang="it-IT" sz="2400" dirty="0"/>
              <a:t> la struttura fisica del supporto di memorizzazione</a:t>
            </a:r>
          </a:p>
          <a:p>
            <a:pPr lvl="1"/>
            <a:r>
              <a:rPr lang="it-IT" sz="2400" dirty="0"/>
              <a:t>implementare meccanismi di </a:t>
            </a:r>
            <a:r>
              <a:rPr lang="it-IT" sz="2400" b="1" i="1" dirty="0"/>
              <a:t>protezione</a:t>
            </a:r>
            <a:r>
              <a:rPr lang="it-IT" sz="2400" dirty="0"/>
              <a:t> dei dati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0706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file e directory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organizzazione del file </a:t>
            </a:r>
            <a:r>
              <a:rPr lang="it-IT" dirty="0" err="1"/>
              <a:t>system</a:t>
            </a:r>
            <a:r>
              <a:rPr lang="it-IT" dirty="0"/>
              <a:t> come </a:t>
            </a:r>
            <a:r>
              <a:rPr lang="it-IT" b="1" i="1" dirty="0"/>
              <a:t>albero</a:t>
            </a:r>
            <a:r>
              <a:rPr lang="it-IT" dirty="0"/>
              <a:t>: la directory di livello più alto è la </a:t>
            </a:r>
            <a:r>
              <a:rPr lang="it-IT" b="1" i="1" dirty="0"/>
              <a:t>radice</a:t>
            </a:r>
            <a:r>
              <a:rPr lang="it-IT" dirty="0"/>
              <a:t>, i file sono le foglie</a:t>
            </a:r>
          </a:p>
          <a:p>
            <a:r>
              <a:rPr lang="it-IT" dirty="0"/>
              <a:t>ogni singolo file è univocamente individuato dal percorso (</a:t>
            </a:r>
            <a:r>
              <a:rPr lang="it-IT" b="1" i="1" dirty="0" err="1"/>
              <a:t>pathname</a:t>
            </a:r>
            <a:r>
              <a:rPr lang="it-IT" dirty="0"/>
              <a:t>) che lo connette alla radice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7" name="Segnaposto contenuto 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63245" b="-63245"/>
          <a:stretch>
            <a:fillRect/>
          </a:stretch>
        </p:blipFill>
        <p:spPr>
          <a:xfrm>
            <a:off x="1234054" y="1341438"/>
            <a:ext cx="4164468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623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operare con i file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operazioni</a:t>
            </a:r>
            <a:r>
              <a:rPr lang="it-IT" dirty="0"/>
              <a:t>:</a:t>
            </a:r>
          </a:p>
          <a:p>
            <a:pPr lvl="1"/>
            <a:r>
              <a:rPr lang="it-IT" b="1" i="1" dirty="0"/>
              <a:t>navigazione</a:t>
            </a:r>
            <a:r>
              <a:rPr lang="it-IT" dirty="0"/>
              <a:t> nell’albero delle directory</a:t>
            </a:r>
          </a:p>
          <a:p>
            <a:pPr lvl="1"/>
            <a:r>
              <a:rPr lang="it-IT" b="1" i="1" dirty="0"/>
              <a:t>ricerca</a:t>
            </a:r>
          </a:p>
          <a:p>
            <a:pPr lvl="1"/>
            <a:r>
              <a:rPr lang="it-IT" b="1" i="1" dirty="0"/>
              <a:t>elencazione </a:t>
            </a:r>
          </a:p>
          <a:p>
            <a:pPr lvl="1"/>
            <a:r>
              <a:rPr lang="it-IT" b="1" i="1" dirty="0"/>
              <a:t>eliminazione </a:t>
            </a:r>
          </a:p>
          <a:p>
            <a:pPr lvl="1"/>
            <a:r>
              <a:rPr lang="it-IT" b="1" i="1" dirty="0"/>
              <a:t>ridenominazione</a:t>
            </a:r>
          </a:p>
          <a:p>
            <a:pPr lvl="1"/>
            <a:r>
              <a:rPr lang="it-IT" b="1" i="1" dirty="0"/>
              <a:t>copia</a:t>
            </a:r>
            <a:r>
              <a:rPr lang="it-IT" dirty="0"/>
              <a:t> o </a:t>
            </a:r>
            <a:r>
              <a:rPr lang="it-IT" b="1" i="1" dirty="0"/>
              <a:t>spostamento</a:t>
            </a:r>
          </a:p>
          <a:p>
            <a:r>
              <a:rPr lang="it-IT" dirty="0"/>
              <a:t>per il SO i file sono semplici sequenze di byte (</a:t>
            </a:r>
            <a:r>
              <a:rPr lang="it-IT" b="1" i="1" dirty="0"/>
              <a:t>byte </a:t>
            </a:r>
            <a:r>
              <a:rPr lang="it-IT" b="1" i="1" dirty="0" err="1"/>
              <a:t>stream</a:t>
            </a:r>
            <a:r>
              <a:rPr lang="it-IT" dirty="0"/>
              <a:t>) che vengono poi opportunamente interpretate dai programmi applicativi</a:t>
            </a:r>
          </a:p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0930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sicurezza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sistema operativo deve garantire la il </a:t>
            </a:r>
            <a:r>
              <a:rPr lang="it-IT" b="1" i="1" dirty="0"/>
              <a:t>controllo</a:t>
            </a:r>
            <a:r>
              <a:rPr lang="it-IT" dirty="0"/>
              <a:t> dell’</a:t>
            </a:r>
            <a:r>
              <a:rPr lang="it-IT" b="1" i="1" dirty="0"/>
              <a:t>accesso</a:t>
            </a:r>
            <a:r>
              <a:rPr lang="it-IT" dirty="0"/>
              <a:t> ai file e alle directory</a:t>
            </a:r>
          </a:p>
          <a:p>
            <a:r>
              <a:rPr lang="it-IT" dirty="0"/>
              <a:t>gli utenti privi di specifici </a:t>
            </a:r>
            <a:r>
              <a:rPr lang="it-IT" b="1" i="1" dirty="0"/>
              <a:t>privilegi</a:t>
            </a:r>
            <a:r>
              <a:rPr lang="it-IT" dirty="0"/>
              <a:t> non hanno la possibilità di leggere, scrivere, creare, eliminare, rinominare i file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8156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tipi di file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/>
              <a:t>estensione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caratteri che seguono l’ultimo . nel nome del file</a:t>
            </a:r>
          </a:p>
          <a:p>
            <a:r>
              <a:rPr lang="it-IT" b="1" i="1" dirty="0"/>
              <a:t>formato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codice identificativo memorizzato nei primi byte del file (</a:t>
            </a:r>
            <a:r>
              <a:rPr lang="it-IT" b="1" i="1" dirty="0" err="1"/>
              <a:t>magic</a:t>
            </a:r>
            <a:r>
              <a:rPr lang="it-IT" b="1" i="1" dirty="0"/>
              <a:t> </a:t>
            </a:r>
            <a:r>
              <a:rPr lang="it-IT" b="1" i="1" dirty="0" err="1"/>
              <a:t>number</a:t>
            </a:r>
            <a:r>
              <a:rPr lang="it-IT" dirty="0"/>
              <a:t>) </a:t>
            </a:r>
          </a:p>
          <a:p>
            <a:pPr lvl="1"/>
            <a:r>
              <a:rPr lang="it-IT" dirty="0"/>
              <a:t>i </a:t>
            </a:r>
            <a:r>
              <a:rPr lang="it-IT" dirty="0" err="1"/>
              <a:t>magic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sono nati negli ambienti Unix per identificare il formato dei file</a:t>
            </a:r>
          </a:p>
          <a:p>
            <a:pPr lvl="1"/>
            <a:r>
              <a:rPr lang="it-IT" dirty="0"/>
              <a:t>un </a:t>
            </a:r>
            <a:r>
              <a:rPr lang="it-IT" dirty="0" err="1"/>
              <a:t>magic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è costituito da un numero di byte variabile </a:t>
            </a:r>
          </a:p>
          <a:p>
            <a:pPr lvl="2"/>
            <a:r>
              <a:rPr lang="it-IT" i="1" dirty="0"/>
              <a:t>i file immagine GIF cominciano sempre con la stringa ASCII GIF87a o GIF89a</a:t>
            </a:r>
          </a:p>
          <a:p>
            <a:pPr lvl="2"/>
            <a:r>
              <a:rPr lang="it-IT" i="1" dirty="0"/>
              <a:t>le classi Java compilate hanno il </a:t>
            </a:r>
            <a:r>
              <a:rPr lang="it-IT" i="1" dirty="0" err="1"/>
              <a:t>magic</a:t>
            </a:r>
            <a:r>
              <a:rPr lang="it-IT" i="1" dirty="0"/>
              <a:t> </a:t>
            </a:r>
            <a:r>
              <a:rPr lang="it-IT" i="1" dirty="0" err="1"/>
              <a:t>number</a:t>
            </a:r>
            <a:r>
              <a:rPr lang="it-IT" i="1" dirty="0"/>
              <a:t> CAFEBABE, espresso in notazione esadecimale. Probabilmente è un altro riferimento al caffè che di Java è simbolo e nome e all'ipotetica cameriera che lo serve</a:t>
            </a:r>
          </a:p>
          <a:p>
            <a:pPr lvl="2"/>
            <a:r>
              <a:rPr lang="it-IT" i="1" dirty="0"/>
              <a:t>i file ZIP cominciano tutti per PK (in esadecimale 50 4B), dalle iniziali del nome dell'ideatore Phil Katz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4810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bufferizzazione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per </a:t>
            </a:r>
            <a:r>
              <a:rPr lang="it-IT" b="1" i="1" dirty="0"/>
              <a:t>ridurre</a:t>
            </a:r>
            <a:r>
              <a:rPr lang="it-IT" dirty="0"/>
              <a:t> il numero di accessi al disco vengono letti più blocchi consecutivi e memorizzati in un </a:t>
            </a:r>
            <a:r>
              <a:rPr lang="it-IT" b="1" i="1" dirty="0"/>
              <a:t>buffer</a:t>
            </a:r>
            <a:r>
              <a:rPr lang="it-IT" dirty="0"/>
              <a:t> nella RAM</a:t>
            </a:r>
          </a:p>
          <a:p>
            <a:r>
              <a:rPr lang="it-IT" dirty="0"/>
              <a:t>le operazioni di </a:t>
            </a:r>
            <a:r>
              <a:rPr lang="it-IT" b="1" i="1" dirty="0"/>
              <a:t>lettura</a:t>
            </a:r>
            <a:r>
              <a:rPr lang="it-IT" dirty="0"/>
              <a:t> </a:t>
            </a:r>
            <a:r>
              <a:rPr lang="it-IT" b="1" i="1" dirty="0"/>
              <a:t>scrittura</a:t>
            </a:r>
            <a:r>
              <a:rPr lang="it-IT" dirty="0"/>
              <a:t> possono operare direttamente sul buffer ed essere “salvate” su disco solo al termine dell’esecuzione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7" name="Segnaposto contenuto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6751" r="-6751"/>
          <a:stretch>
            <a:fillRect/>
          </a:stretch>
        </p:blipFill>
        <p:spPr>
          <a:xfrm>
            <a:off x="7261006" y="1818481"/>
            <a:ext cx="3286564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598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integrità dei dati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 err="1"/>
              <a:t>Journaling</a:t>
            </a:r>
            <a:endParaRPr lang="it-IT" b="1" i="1" dirty="0"/>
          </a:p>
          <a:p>
            <a:pPr lvl="1"/>
            <a:r>
              <a:rPr lang="it-IT" sz="2400" dirty="0"/>
              <a:t>in un file di log vengono memorizzate le operazioni da effettuare sul file e quelle effettivamente concluse</a:t>
            </a:r>
          </a:p>
          <a:p>
            <a:r>
              <a:rPr lang="it-IT" dirty="0"/>
              <a:t>in caso di </a:t>
            </a:r>
            <a:r>
              <a:rPr lang="it-IT" b="1" i="1" dirty="0"/>
              <a:t>malfunzionamento</a:t>
            </a:r>
            <a:r>
              <a:rPr lang="it-IT" dirty="0"/>
              <a:t> è possibile sapere quali operazioni non hanno avuto successo e </a:t>
            </a:r>
            <a:r>
              <a:rPr lang="it-IT" b="1" i="1" dirty="0"/>
              <a:t>ripristinare</a:t>
            </a:r>
            <a:r>
              <a:rPr lang="it-IT" dirty="0"/>
              <a:t> uno stato consistente</a:t>
            </a:r>
          </a:p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383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bootstrap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sistema operativo viene caricato nella memoria RAM all’accensione della macchina (programma di </a:t>
            </a:r>
            <a:r>
              <a:rPr lang="it-IT" dirty="0" err="1"/>
              <a:t>boot</a:t>
            </a:r>
            <a:r>
              <a:rPr lang="it-IT" dirty="0"/>
              <a:t>) e rimane attivo fino allo spegnimento</a:t>
            </a:r>
          </a:p>
          <a:p>
            <a:endParaRPr lang="it-IT" dirty="0"/>
          </a:p>
        </p:txBody>
      </p:sp>
      <p:pic>
        <p:nvPicPr>
          <p:cNvPr id="1026" name="Picture 2" descr="https://upload.wikimedia.org/wikipedia/commons/c/c8/Linux-x86-under-qemu.png">
            <a:extLst>
              <a:ext uri="{FF2B5EF4-FFF2-40B4-BE49-F238E27FC236}">
                <a16:creationId xmlns:a16="http://schemas.microsoft.com/office/drawing/2014/main" id="{AE300848-0D77-4943-BA01-F1629873A3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842206"/>
            <a:ext cx="5384800" cy="3524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553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/>
              <a:t>gestore dispositivi I/O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sistemi operativi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4026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2651266-F2E1-4484-B3B3-001B730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connessioni HW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EF936E0-05FF-4AA4-BE52-685F49856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computer dispone di </a:t>
            </a:r>
            <a:r>
              <a:rPr lang="it-IT" b="1" i="1" dirty="0"/>
              <a:t>connessioni hardware </a:t>
            </a:r>
            <a:r>
              <a:rPr lang="it-IT" dirty="0"/>
              <a:t>per i dispositivi di input/output</a:t>
            </a:r>
          </a:p>
          <a:p>
            <a:pPr lvl="1"/>
            <a:r>
              <a:rPr lang="it-IT" dirty="0"/>
              <a:t>tastiera</a:t>
            </a:r>
          </a:p>
          <a:p>
            <a:pPr lvl="1"/>
            <a:r>
              <a:rPr lang="it-IT" dirty="0"/>
              <a:t>mouse</a:t>
            </a:r>
          </a:p>
          <a:p>
            <a:pPr lvl="1"/>
            <a:r>
              <a:rPr lang="it-IT" dirty="0"/>
              <a:t>monitor</a:t>
            </a:r>
          </a:p>
          <a:p>
            <a:pPr lvl="1"/>
            <a:r>
              <a:rPr lang="it-IT" dirty="0"/>
              <a:t>stampante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2AF386-92FA-4B17-B891-680C1A8C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8" name="Segnaposto contenuto 7" descr="connessioni.png">
            <a:extLst>
              <a:ext uri="{FF2B5EF4-FFF2-40B4-BE49-F238E27FC236}">
                <a16:creationId xmlns:a16="http://schemas.microsoft.com/office/drawing/2014/main" id="{7BA64565-A48D-42FF-BF1C-EF13334D67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5" y="1341438"/>
            <a:ext cx="398928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174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gestore dei dispositivi di I/O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ogni dispositivo esiste un driver (</a:t>
            </a:r>
            <a:r>
              <a:rPr lang="it-IT" b="1" i="1" dirty="0"/>
              <a:t>device driver</a:t>
            </a:r>
            <a:r>
              <a:rPr lang="it-IT" dirty="0"/>
              <a:t>) che permette al sistema operativo di gestire il dispositivo stesso</a:t>
            </a:r>
          </a:p>
          <a:p>
            <a:r>
              <a:rPr lang="it-IT" dirty="0"/>
              <a:t>i driver devono essere </a:t>
            </a:r>
            <a:r>
              <a:rPr lang="it-IT" b="1" i="1" dirty="0"/>
              <a:t>installati</a:t>
            </a:r>
            <a:r>
              <a:rPr lang="it-IT" dirty="0"/>
              <a:t> manualmente o automaticamente nel sistema</a:t>
            </a:r>
          </a:p>
          <a:p>
            <a:r>
              <a:rPr lang="it-IT" dirty="0"/>
              <a:t>il driver </a:t>
            </a:r>
            <a:r>
              <a:rPr lang="it-IT" b="1" i="1" dirty="0"/>
              <a:t>integra</a:t>
            </a:r>
            <a:r>
              <a:rPr lang="it-IT" dirty="0"/>
              <a:t> il codice del sistema operativo con una serie di funzioni che permettono di operare con il dispositivo</a:t>
            </a:r>
          </a:p>
          <a:p>
            <a:r>
              <a:rPr lang="it-IT" dirty="0"/>
              <a:t>il </a:t>
            </a:r>
            <a:r>
              <a:rPr lang="it-IT" b="1" i="1" dirty="0"/>
              <a:t>gestore dei dispositivi di I/O </a:t>
            </a:r>
            <a:r>
              <a:rPr lang="it-IT" dirty="0"/>
              <a:t>è un modulo del sistema operativo incaricato di </a:t>
            </a:r>
            <a:r>
              <a:rPr lang="it-IT" b="1" i="1" dirty="0"/>
              <a:t>assegnare</a:t>
            </a:r>
            <a:r>
              <a:rPr lang="it-IT" dirty="0"/>
              <a:t> i </a:t>
            </a:r>
            <a:r>
              <a:rPr lang="it-IT" b="1" i="1" dirty="0"/>
              <a:t>dispositivi</a:t>
            </a:r>
            <a:r>
              <a:rPr lang="it-IT" dirty="0"/>
              <a:t> ai </a:t>
            </a:r>
            <a:r>
              <a:rPr lang="it-IT" b="1" i="1" dirty="0"/>
              <a:t>task</a:t>
            </a:r>
            <a:r>
              <a:rPr lang="it-IT" dirty="0"/>
              <a:t> che ne fanno richiesta e di controllare i dispositivi stessi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2462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/>
              <a:t>device</a:t>
            </a:r>
            <a:r>
              <a:rPr lang="it-IT" sz="2800" dirty="0"/>
              <a:t> driver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2000" dirty="0"/>
              <a:t>i device driver sono realizzati dai </a:t>
            </a:r>
            <a:r>
              <a:rPr lang="it-IT" sz="2000" b="1" i="1" dirty="0"/>
              <a:t>produttori</a:t>
            </a:r>
            <a:r>
              <a:rPr lang="it-IT" sz="2000" dirty="0"/>
              <a:t> dei dispositivi </a:t>
            </a:r>
          </a:p>
          <a:p>
            <a:r>
              <a:rPr lang="it-IT" sz="2000" dirty="0"/>
              <a:t>rendono </a:t>
            </a:r>
            <a:r>
              <a:rPr lang="it-IT" sz="2000" b="1" i="1" dirty="0"/>
              <a:t>trasparenti</a:t>
            </a:r>
            <a:r>
              <a:rPr lang="it-IT" sz="2000" dirty="0"/>
              <a:t> le </a:t>
            </a:r>
            <a:r>
              <a:rPr lang="it-IT" sz="2000" b="1" i="1" dirty="0"/>
              <a:t>caratteristiche fisiche</a:t>
            </a:r>
            <a:endParaRPr lang="it-IT" sz="2000" dirty="0"/>
          </a:p>
          <a:p>
            <a:r>
              <a:rPr lang="it-IT" sz="2000" dirty="0"/>
              <a:t>gestiscono la </a:t>
            </a:r>
            <a:r>
              <a:rPr lang="it-IT" sz="2000" b="1" i="1" dirty="0"/>
              <a:t>comunicazione</a:t>
            </a:r>
            <a:r>
              <a:rPr lang="it-IT" sz="2000" dirty="0"/>
              <a:t> dei segnali verso i dispositivi</a:t>
            </a:r>
          </a:p>
          <a:p>
            <a:r>
              <a:rPr lang="it-IT" sz="2000" dirty="0"/>
              <a:t>gestiscono i </a:t>
            </a:r>
            <a:r>
              <a:rPr lang="it-IT" sz="2000" b="1" i="1" dirty="0"/>
              <a:t>conflitti</a:t>
            </a:r>
            <a:r>
              <a:rPr lang="it-IT" sz="2000" dirty="0"/>
              <a:t>, nel caso di accesso contemporaneo di più task al dispositivo</a:t>
            </a:r>
          </a:p>
          <a:p>
            <a:r>
              <a:rPr lang="it-IT" sz="2000" b="1" i="1" dirty="0"/>
              <a:t>plug &amp; play</a:t>
            </a:r>
            <a:r>
              <a:rPr lang="it-IT" sz="2000" dirty="0"/>
              <a:t>: il SO “riconosce” la categoria del dispositivo e “ricerca” il driver fra quelli installati o cerca di scaricarlo dalla rete</a:t>
            </a:r>
          </a:p>
          <a:p>
            <a:endParaRPr lang="it-IT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11" name="Segnaposto contenuto 3" descr="driverPanel.png">
            <a:extLst>
              <a:ext uri="{FF2B5EF4-FFF2-40B4-BE49-F238E27FC236}">
                <a16:creationId xmlns:a16="http://schemas.microsoft.com/office/drawing/2014/main" id="{8C2EBAA5-3948-4F05-A94D-A47BF5BC8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82" r="-56882"/>
          <a:stretch>
            <a:fillRect/>
          </a:stretch>
        </p:blipFill>
        <p:spPr>
          <a:xfrm>
            <a:off x="5237190" y="1412776"/>
            <a:ext cx="7870220" cy="4103785"/>
          </a:xfrm>
        </p:spPr>
      </p:pic>
    </p:spTree>
    <p:extLst>
      <p:ext uri="{BB962C8B-B14F-4D97-AF65-F5344CB8AC3E}">
        <p14:creationId xmlns:p14="http://schemas.microsoft.com/office/powerpoint/2010/main" val="2452322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E56CADB-80B0-44F1-9807-EC35783D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gestione di una </a:t>
            </a:r>
            <a:br>
              <a:rPr lang="it-IT" sz="2800" dirty="0"/>
            </a:br>
            <a:r>
              <a:rPr lang="it-IT" sz="2800" dirty="0"/>
              <a:t>operazione di I/O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7788E4-9592-49DB-A4EE-19F849C6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8" name="Segnaposto contenuto 3">
            <a:extLst>
              <a:ext uri="{FF2B5EF4-FFF2-40B4-BE49-F238E27FC236}">
                <a16:creationId xmlns:a16="http://schemas.microsoft.com/office/drawing/2014/main" id="{5711D15C-31AF-4F71-B7AC-54A6DDC49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39835" r="-39835"/>
          <a:stretch>
            <a:fillRect/>
          </a:stretch>
        </p:blipFill>
        <p:spPr>
          <a:xfrm>
            <a:off x="1770348" y="1341438"/>
            <a:ext cx="8679880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371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A43E24-93DC-48BF-B0E9-5D2F0220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bufferizzazione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6DF3C-AB8E-4F28-9351-6D82A8290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CPU e i dispositivi di I/O operano a </a:t>
            </a:r>
            <a:r>
              <a:rPr lang="it-IT" b="1" i="1" dirty="0"/>
              <a:t>velocità sensibilmente differenti</a:t>
            </a:r>
          </a:p>
          <a:p>
            <a:r>
              <a:rPr lang="it-IT" dirty="0"/>
              <a:t>per </a:t>
            </a:r>
            <a:r>
              <a:rPr lang="it-IT" b="1" i="1" dirty="0"/>
              <a:t>evitare attese </a:t>
            </a:r>
            <a:r>
              <a:rPr lang="it-IT" dirty="0"/>
              <a:t>e rendere il più possibili </a:t>
            </a:r>
            <a:r>
              <a:rPr lang="it-IT" b="1" i="1" dirty="0"/>
              <a:t>asincrone</a:t>
            </a:r>
            <a:r>
              <a:rPr lang="it-IT" dirty="0"/>
              <a:t> le esecuzioni dei processi si utilizza la tecnica della bufferizzazione</a:t>
            </a:r>
          </a:p>
          <a:p>
            <a:r>
              <a:rPr lang="it-IT" i="1" dirty="0"/>
              <a:t>esempio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se la </a:t>
            </a:r>
            <a:r>
              <a:rPr lang="it-IT" b="1" i="1" dirty="0"/>
              <a:t>CPU</a:t>
            </a:r>
            <a:r>
              <a:rPr lang="it-IT" dirty="0"/>
              <a:t> (alta velocità) deve spedire dati alla </a:t>
            </a:r>
            <a:r>
              <a:rPr lang="it-IT" b="1" i="1" dirty="0"/>
              <a:t>stampante</a:t>
            </a:r>
            <a:r>
              <a:rPr lang="it-IT" dirty="0"/>
              <a:t> (velocità molto minore) </a:t>
            </a:r>
          </a:p>
          <a:p>
            <a:pPr lvl="2"/>
            <a:r>
              <a:rPr lang="it-IT" b="1" i="1" dirty="0"/>
              <a:t>scrive</a:t>
            </a:r>
            <a:r>
              <a:rPr lang="it-IT" dirty="0"/>
              <a:t> i dati nel </a:t>
            </a:r>
            <a:r>
              <a:rPr lang="it-IT" b="1" i="1" dirty="0"/>
              <a:t>buffer</a:t>
            </a:r>
            <a:r>
              <a:rPr lang="it-IT" dirty="0"/>
              <a:t> di memoria e continua il suo lavoro </a:t>
            </a:r>
          </a:p>
          <a:p>
            <a:pPr lvl="2"/>
            <a:r>
              <a:rPr lang="it-IT" dirty="0"/>
              <a:t>la stampante stampa i dati </a:t>
            </a:r>
            <a:r>
              <a:rPr lang="it-IT" b="1" i="1" dirty="0"/>
              <a:t>leggendo</a:t>
            </a:r>
            <a:r>
              <a:rPr lang="it-IT" dirty="0"/>
              <a:t> dal </a:t>
            </a:r>
            <a:r>
              <a:rPr lang="it-IT" b="1" i="1" dirty="0"/>
              <a:t>buffer</a:t>
            </a:r>
            <a:r>
              <a:rPr lang="it-IT" dirty="0"/>
              <a:t> e non interrompe la CPU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CB3580-BDEC-431F-87F3-D995B0CB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3278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85D1E-708C-4785-AB9C-AB2E249A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interrupt service routine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E85639-15BB-4061-9F21-723B2F84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Alberto Ferrari – Programmazione di applicazioni SW</a:t>
            </a:r>
            <a:endParaRPr lang="it-IT" dirty="0"/>
          </a:p>
        </p:txBody>
      </p:sp>
      <p:pic>
        <p:nvPicPr>
          <p:cNvPr id="5" name="Segnaposto contenuto 3">
            <a:extLst>
              <a:ext uri="{FF2B5EF4-FFF2-40B4-BE49-F238E27FC236}">
                <a16:creationId xmlns:a16="http://schemas.microsoft.com/office/drawing/2014/main" id="{828BF68E-00A7-479A-90F4-8C551A5EB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35503" b="-35503"/>
          <a:stretch>
            <a:fillRect/>
          </a:stretch>
        </p:blipFill>
        <p:spPr>
          <a:xfrm>
            <a:off x="1770321" y="1341438"/>
            <a:ext cx="867993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057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isinf">
  <a:themeElements>
    <a:clrScheme name="template sisinf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 sisinf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sisinf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sisinf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sisinf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sisinf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sisinf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sisinf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sisinf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zione standard1" id="{720784A3-3107-4508-B7A9-1EAB53AA14F5}" vid="{4D31596E-AA56-4C77-BB0E-A09A90A099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ModelloApplicazioniSoftware</Template>
  <TotalTime>1637</TotalTime>
  <Words>5668</Words>
  <Application>Microsoft Office PowerPoint</Application>
  <PresentationFormat>Widescreen</PresentationFormat>
  <Paragraphs>587</Paragraphs>
  <Slides>96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Candara</vt:lpstr>
      <vt:lpstr>Century Schoolbook</vt:lpstr>
      <vt:lpstr>Courier New</vt:lpstr>
      <vt:lpstr>Tahoma</vt:lpstr>
      <vt:lpstr>template sisinf</vt:lpstr>
      <vt:lpstr>introduzione ai  sistemi operativi   Alberto Ferrari</vt:lpstr>
      <vt:lpstr>classificazione del software</vt:lpstr>
      <vt:lpstr>caratteristiche</vt:lpstr>
      <vt:lpstr>scopo del sistema operativo</vt:lpstr>
      <vt:lpstr>strati</vt:lpstr>
      <vt:lpstr>struttura a “cipolla”</vt:lpstr>
      <vt:lpstr>utenti e livelli</vt:lpstr>
      <vt:lpstr>gerarchia di macchine virtuali</vt:lpstr>
      <vt:lpstr>bootstrap</vt:lpstr>
      <vt:lpstr>interfaccia utente</vt:lpstr>
      <vt:lpstr>interfaccia testuale</vt:lpstr>
      <vt:lpstr>interfaccia grafica Graphic User Interface</vt:lpstr>
      <vt:lpstr>interprete dei comandi</vt:lpstr>
      <vt:lpstr>i primi sistemi operativi</vt:lpstr>
      <vt:lpstr>Xerox Star</vt:lpstr>
      <vt:lpstr>Application Program Interface (API)</vt:lpstr>
      <vt:lpstr>tipologie di sistemi operativi</vt:lpstr>
      <vt:lpstr>OS - struttura</vt:lpstr>
      <vt:lpstr>OS - principali funzionalità</vt:lpstr>
      <vt:lpstr>Kernel (nucleo)</vt:lpstr>
      <vt:lpstr>gestione dei processi</vt:lpstr>
      <vt:lpstr>gestione della memoria</vt:lpstr>
      <vt:lpstr>gestione dei dispositivi</vt:lpstr>
      <vt:lpstr>gestione della memoria di massa</vt:lpstr>
      <vt:lpstr>sintesi</vt:lpstr>
      <vt:lpstr>gestore dei processi</vt:lpstr>
      <vt:lpstr>multiprogrammazione</vt:lpstr>
      <vt:lpstr>esecuzione «parallela»</vt:lpstr>
      <vt:lpstr>Presentazione standard di PowerPoint</vt:lpstr>
      <vt:lpstr>programma vs processo</vt:lpstr>
      <vt:lpstr>thread</vt:lpstr>
      <vt:lpstr>processo vs thread</vt:lpstr>
      <vt:lpstr>identificativo di processo</vt:lpstr>
      <vt:lpstr>process control block</vt:lpstr>
      <vt:lpstr>sistemi mono-tasking</vt:lpstr>
      <vt:lpstr>svantaggi dei sistemi mono-tasking</vt:lpstr>
      <vt:lpstr>sistemi multi-tasking</vt:lpstr>
      <vt:lpstr>context switching</vt:lpstr>
      <vt:lpstr>sistemi time-sharing</vt:lpstr>
      <vt:lpstr>time-sharing</vt:lpstr>
      <vt:lpstr>sistemi dual core e multi core</vt:lpstr>
      <vt:lpstr>scheduler - gestore dei processi</vt:lpstr>
      <vt:lpstr>stati di un processo</vt:lpstr>
      <vt:lpstr>transazione 1</vt:lpstr>
      <vt:lpstr>transazione 2</vt:lpstr>
      <vt:lpstr>transazione 3</vt:lpstr>
      <vt:lpstr>transazione 4</vt:lpstr>
      <vt:lpstr>transazione 5</vt:lpstr>
      <vt:lpstr>transazione 6</vt:lpstr>
      <vt:lpstr>tipi di processi</vt:lpstr>
      <vt:lpstr>Presentazione standard di PowerPoint</vt:lpstr>
      <vt:lpstr>scheduler</vt:lpstr>
      <vt:lpstr>obiettivi dello scheduler</vt:lpstr>
      <vt:lpstr>politiche di scheduling</vt:lpstr>
      <vt:lpstr>esempi di  algoritmi di scheduling</vt:lpstr>
      <vt:lpstr>classi di scheduling</vt:lpstr>
      <vt:lpstr>gestore della memoria</vt:lpstr>
      <vt:lpstr>gestore della memoria</vt:lpstr>
      <vt:lpstr>indirizzi</vt:lpstr>
      <vt:lpstr>rilocazione</vt:lpstr>
      <vt:lpstr>rilocazione statica</vt:lpstr>
      <vt:lpstr>rilocazione dinamica</vt:lpstr>
      <vt:lpstr>memoria suddivisa in settori</vt:lpstr>
      <vt:lpstr>memoria suddivisa in settori: indirizzi</vt:lpstr>
      <vt:lpstr>memoria suddivisa in settori: problemi</vt:lpstr>
      <vt:lpstr>memoria suddivisa in settori: strategie di allocazione</vt:lpstr>
      <vt:lpstr>memoria suddivisa in settori: compattazione</vt:lpstr>
      <vt:lpstr>paginazione</vt:lpstr>
      <vt:lpstr>paginazione:  organizzazione della memoria</vt:lpstr>
      <vt:lpstr>paginazione: traslazione </vt:lpstr>
      <vt:lpstr>paginazione: dimensione delle pagine</vt:lpstr>
      <vt:lpstr>paginazione: frammentazione</vt:lpstr>
      <vt:lpstr>memoria virtuale</vt:lpstr>
      <vt:lpstr>pagine logiche e pagine fisiche</vt:lpstr>
      <vt:lpstr>prestazioni</vt:lpstr>
      <vt:lpstr>page fault</vt:lpstr>
      <vt:lpstr>page fault</vt:lpstr>
      <vt:lpstr>politiche per la  gestione del page fault</vt:lpstr>
      <vt:lpstr>strumenti per le politiche  di page fault</vt:lpstr>
      <vt:lpstr>swapping</vt:lpstr>
      <vt:lpstr>gestore del file system</vt:lpstr>
      <vt:lpstr>file system</vt:lpstr>
      <vt:lpstr>file system</vt:lpstr>
      <vt:lpstr>file e directory</vt:lpstr>
      <vt:lpstr>operare con i file</vt:lpstr>
      <vt:lpstr>sicurezza</vt:lpstr>
      <vt:lpstr>tipi di file</vt:lpstr>
      <vt:lpstr>bufferizzazione</vt:lpstr>
      <vt:lpstr>integrità dei dati</vt:lpstr>
      <vt:lpstr>gestore dispositivi I/O</vt:lpstr>
      <vt:lpstr>connessioni HW</vt:lpstr>
      <vt:lpstr>gestore dei dispositivi di I/O</vt:lpstr>
      <vt:lpstr>device driver</vt:lpstr>
      <vt:lpstr>gestione di una  operazione di I/O</vt:lpstr>
      <vt:lpstr>bufferizzazione</vt:lpstr>
      <vt:lpstr>interrupt service routine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Programmazione di Applicazioni Software  Alberto Ferrari</dc:title>
  <dc:creator>Alberto Ferrari</dc:creator>
  <cp:lastModifiedBy>Alberto Ferrari</cp:lastModifiedBy>
  <cp:revision>154</cp:revision>
  <dcterms:created xsi:type="dcterms:W3CDTF">2018-01-19T17:39:36Z</dcterms:created>
  <dcterms:modified xsi:type="dcterms:W3CDTF">2018-05-09T10:56:09Z</dcterms:modified>
</cp:coreProperties>
</file>